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6"/>
  </p:notesMasterIdLst>
  <p:sldIdLst>
    <p:sldId id="259" r:id="rId2"/>
    <p:sldId id="260" r:id="rId3"/>
    <p:sldId id="257" r:id="rId4"/>
    <p:sldId id="258" r:id="rId5"/>
    <p:sldId id="262" r:id="rId6"/>
    <p:sldId id="266" r:id="rId7"/>
    <p:sldId id="264" r:id="rId8"/>
    <p:sldId id="265" r:id="rId9"/>
    <p:sldId id="267" r:id="rId10"/>
    <p:sldId id="269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8" r:id="rId41"/>
    <p:sldId id="309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20" r:id="rId51"/>
    <p:sldId id="321" r:id="rId52"/>
    <p:sldId id="322" r:id="rId53"/>
    <p:sldId id="323" r:id="rId54"/>
    <p:sldId id="324" r:id="rId55"/>
    <p:sldId id="325" r:id="rId56"/>
    <p:sldId id="327" r:id="rId57"/>
    <p:sldId id="328" r:id="rId58"/>
    <p:sldId id="330" r:id="rId59"/>
    <p:sldId id="331" r:id="rId60"/>
    <p:sldId id="333" r:id="rId61"/>
    <p:sldId id="334" r:id="rId62"/>
    <p:sldId id="335" r:id="rId63"/>
    <p:sldId id="337" r:id="rId64"/>
    <p:sldId id="338" r:id="rId6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194B-6C8B-45FA-B68C-2BB8BB1D37A1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9F28-EE8E-40A9-B577-268477002F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205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09F28-EE8E-40A9-B577-268477002FA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959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C7C9-E5B6-45FB-9CFC-3680F58BC577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76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2BFD-D30D-43BF-AC7E-A7A17A7ED1B4}" type="slidenum">
              <a:rPr lang="hr-HR" smtClean="0"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3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2BFD-D30D-43BF-AC7E-A7A17A7ED1B4}" type="slidenum">
              <a:rPr lang="hr-HR" smtClean="0"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44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0" y="220505"/>
            <a:ext cx="660318" cy="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4712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343636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924794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5524B-495A-4389-8F0A-D09F466164F5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5D417-4C12-47E4-AE72-283FDA094D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615228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30152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930011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171176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845827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363160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859058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136203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4E50B39A-A4C9-4B2C-BA85-70DC15E6846D}" type="datetimeFigureOut">
              <a:rPr lang="hr-HR" smtClean="0"/>
              <a:t>6.3.2019.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042B"/>
                </a:solidFill>
                <a:latin typeface="+mn-lt"/>
              </a:defRPr>
            </a:lvl1pPr>
          </a:lstStyle>
          <a:p>
            <a:fld id="{947A492F-BEF4-4B98-A349-8E5134C3F2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4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 spd="slow"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3042B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wmf"/><Relationship Id="rId9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png"/><Relationship Id="rId4" Type="http://schemas.openxmlformats.org/officeDocument/2006/relationships/image" Target="../media/image5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1.wmf"/><Relationship Id="rId9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6225963" y="3284984"/>
            <a:ext cx="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H="1">
            <a:off x="6225963" y="5045990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5217851" y="5045990"/>
            <a:ext cx="1008112" cy="1191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/>
          <p:cNvSpPr txBox="1"/>
          <p:nvPr/>
        </p:nvSpPr>
        <p:spPr>
          <a:xfrm>
            <a:off x="6225963" y="3610471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+mj-lt"/>
              </a:rPr>
              <a:t>visina</a:t>
            </a:r>
            <a:endParaRPr lang="hr-HR" sz="2000" dirty="0">
              <a:latin typeface="+mj-lt"/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7207260" y="5123372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+mj-lt"/>
              </a:rPr>
              <a:t>duljina</a:t>
            </a:r>
            <a:endParaRPr lang="hr-HR" sz="2000" dirty="0">
              <a:latin typeface="+mj-lt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673352" y="5335457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+mj-lt"/>
              </a:rPr>
              <a:t>širina</a:t>
            </a:r>
            <a:endParaRPr lang="hr-HR" sz="2000" dirty="0">
              <a:latin typeface="+mj-lt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 bwMode="auto">
          <a:xfrm>
            <a:off x="107504" y="738969"/>
            <a:ext cx="8856984" cy="114300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kern="0" smtClean="0"/>
              <a:t>Točke, pravci i ravnine u prostoru</a:t>
            </a:r>
            <a:endParaRPr lang="hr-HR" kern="0" dirty="0"/>
          </a:p>
        </p:txBody>
      </p:sp>
      <p:sp>
        <p:nvSpPr>
          <p:cNvPr id="4" name="Parallelogram 3"/>
          <p:cNvSpPr/>
          <p:nvPr/>
        </p:nvSpPr>
        <p:spPr bwMode="auto">
          <a:xfrm>
            <a:off x="239974" y="3795058"/>
            <a:ext cx="5052106" cy="1459346"/>
          </a:xfrm>
          <a:prstGeom prst="parallelogram">
            <a:avLst>
              <a:gd name="adj" fmla="val 864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        </a:t>
            </a:r>
            <a:endParaRPr kumimoji="0" lang="hr-H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1303" y="2739902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ravnina</a:t>
            </a:r>
            <a:endParaRPr lang="hr-H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70737" y="270892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prostor</a:t>
            </a:r>
            <a:endParaRPr lang="hr-HR" sz="24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9974" y="5254404"/>
            <a:ext cx="38279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067944" y="3810526"/>
            <a:ext cx="1224136" cy="14438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72832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4" grpId="0" animBg="1"/>
      <p:bldP spid="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hr-HR" sz="3600" dirty="0" smtClean="0"/>
              <a:t>5. </a:t>
            </a:r>
            <a:r>
              <a:rPr lang="hr-HR" sz="3600" dirty="0"/>
              <a:t>Nacrtaj kvadar i označi mu vrhove. Istakni na crtežu </a:t>
            </a:r>
            <a:r>
              <a:rPr lang="hr-HR" sz="3600" dirty="0" smtClean="0"/>
              <a:t>ravnine: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e) BCE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f) AEG</a:t>
            </a:r>
            <a:endParaRPr lang="hr-H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5788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299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/>
          <a:lstStyle/>
          <a:p>
            <a:pPr algn="l"/>
            <a:r>
              <a:rPr lang="hr-HR" sz="3600" dirty="0" smtClean="0"/>
              <a:t>6. </a:t>
            </a:r>
            <a:r>
              <a:rPr lang="hr-HR" sz="3600" dirty="0"/>
              <a:t>Ako je izjava istinita, </a:t>
            </a:r>
            <a:r>
              <a:rPr lang="hr-HR" sz="3600" i="1" dirty="0"/>
              <a:t>upali žarulju</a:t>
            </a:r>
            <a:r>
              <a:rPr lang="hr-HR" sz="3600" dirty="0"/>
              <a:t>, tj. oboji je žutom bojom.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7663140"/>
              </p:ext>
            </p:extLst>
          </p:nvPr>
        </p:nvGraphicFramePr>
        <p:xfrm>
          <a:off x="457200" y="1556792"/>
          <a:ext cx="8358276" cy="38164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8576"/>
                <a:gridCol w="6259700"/>
              </a:tblGrid>
              <a:tr h="722190">
                <a:tc rowSpan="5">
                  <a:txBody>
                    <a:bodyPr/>
                    <a:lstStyle/>
                    <a:p>
                      <a:pPr marL="457200" indent="1079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500" dirty="0">
                          <a:effectLst/>
                          <a:latin typeface="+mj-lt"/>
                        </a:rPr>
                        <a:t>Vrh B kvadra pripada ravnini DHG.  </a:t>
                      </a: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9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296863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500" dirty="0">
                          <a:effectLst/>
                          <a:latin typeface="+mj-lt"/>
                        </a:rPr>
                        <a:t>Vrh D kvadra ne leži u ravnini BFH. </a:t>
                      </a: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9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500" dirty="0">
                          <a:effectLst/>
                          <a:latin typeface="+mj-lt"/>
                        </a:rPr>
                        <a:t>Vrh C kvadra pripada ravnini AEG. </a:t>
                      </a: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9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500" dirty="0">
                          <a:effectLst/>
                          <a:latin typeface="+mj-lt"/>
                        </a:rPr>
                        <a:t>Vrh A kvadra ne pripada ravnini BCE. </a:t>
                      </a: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6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1079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500" dirty="0">
                          <a:effectLst/>
                          <a:latin typeface="+mj-lt"/>
                        </a:rPr>
                        <a:t>Pravac GF leži u ravnini BCG. </a:t>
                      </a:r>
                      <a:endParaRPr lang="hr-HR" sz="2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3018" marR="3301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8" name="Slika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" y="1988840"/>
            <a:ext cx="2843809" cy="3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82164"/>
              </p:ext>
            </p:extLst>
          </p:nvPr>
        </p:nvGraphicFramePr>
        <p:xfrm>
          <a:off x="8100392" y="1430058"/>
          <a:ext cx="504056" cy="68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Bitmap Image" r:id="rId4" imgW="343039" imgH="466543" progId="Paint.Picture">
                  <p:embed/>
                </p:oleObj>
              </mc:Choice>
              <mc:Fallback>
                <p:oleObj name="Bitmap Image" r:id="rId4" imgW="343039" imgH="4665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1430058"/>
                        <a:ext cx="504056" cy="685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11172"/>
              </p:ext>
            </p:extLst>
          </p:nvPr>
        </p:nvGraphicFramePr>
        <p:xfrm>
          <a:off x="8028384" y="2276872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Bitmap Image" r:id="rId6" imgW="343039" imgH="466543" progId="Paint.Picture">
                  <p:embed/>
                </p:oleObj>
              </mc:Choice>
              <mc:Fallback>
                <p:oleObj name="Bitmap Image" r:id="rId6" imgW="343039" imgH="466543" progId="Paint.Picture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276872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90369"/>
              </p:ext>
            </p:extLst>
          </p:nvPr>
        </p:nvGraphicFramePr>
        <p:xfrm>
          <a:off x="7452320" y="4560466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Bitmap Image" r:id="rId7" imgW="343039" imgH="466543" progId="Paint.Picture">
                  <p:embed/>
                </p:oleObj>
              </mc:Choice>
              <mc:Fallback>
                <p:oleObj name="Bitmap Image" r:id="rId7" imgW="343039" imgH="466543" progId="Paint.Picture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4560466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96489"/>
              </p:ext>
            </p:extLst>
          </p:nvPr>
        </p:nvGraphicFramePr>
        <p:xfrm>
          <a:off x="8388424" y="3645024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Bitmap Image" r:id="rId8" imgW="343039" imgH="466543" progId="Paint.Picture">
                  <p:embed/>
                </p:oleObj>
              </mc:Choice>
              <mc:Fallback>
                <p:oleObj name="Bitmap Image" r:id="rId8" imgW="343039" imgH="466543" progId="Paint.Picture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3645024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91422"/>
              </p:ext>
            </p:extLst>
          </p:nvPr>
        </p:nvGraphicFramePr>
        <p:xfrm>
          <a:off x="8028384" y="3054823"/>
          <a:ext cx="504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Bitmap Image" r:id="rId9" imgW="343039" imgH="466543" progId="Paint.Picture">
                  <p:embed/>
                </p:oleObj>
              </mc:Choice>
              <mc:Fallback>
                <p:oleObj name="Bitmap Image" r:id="rId9" imgW="343039" imgH="466543" progId="Paint.Picture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054823"/>
                        <a:ext cx="504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2936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1" y="2492896"/>
            <a:ext cx="2314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2" y="4077072"/>
            <a:ext cx="24669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1" y="5589240"/>
            <a:ext cx="2314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589390" y="2462383"/>
            <a:ext cx="55546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Pravac siječe ravninu u jednoj točki. Zajedničku točku zovemo </a:t>
            </a:r>
            <a:r>
              <a:rPr lang="hr-HR" sz="25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probodištem</a:t>
            </a:r>
            <a:r>
              <a:rPr lang="hr-HR" sz="25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pravca i ravnine.</a:t>
            </a:r>
            <a:endParaRPr lang="hr-HR" sz="25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589390" y="3849752"/>
            <a:ext cx="54752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Pravac nema zajedničkih točaka s ravninom</a:t>
            </a:r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 Tada </a:t>
            </a:r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kažemo da su pravac i </a:t>
            </a:r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ravnina usporedni </a:t>
            </a:r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ili paralelni.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580490" y="5227463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Sve točke pravca pripadaju ravnini.</a:t>
            </a:r>
          </a:p>
          <a:p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Još kažemo da pravac leži u </a:t>
            </a:r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ravnini</a:t>
            </a:r>
            <a:r>
              <a:rPr lang="hr-HR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I </a:t>
            </a:r>
            <a:r>
              <a:rPr lang="hr-HR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tada </a:t>
            </a:r>
            <a:r>
              <a:rPr lang="it-IT" sz="25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govorimo</a:t>
            </a:r>
            <a:r>
              <a:rPr lang="it-IT" sz="2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 su </a:t>
            </a:r>
            <a:r>
              <a:rPr lang="it-IT" sz="2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pravac</a:t>
            </a:r>
            <a:r>
              <a:rPr lang="it-IT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i </a:t>
            </a:r>
            <a:r>
              <a:rPr lang="it-IT" sz="2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ravnina</a:t>
            </a:r>
            <a:r>
              <a:rPr lang="it-IT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5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usporedni</a:t>
            </a:r>
            <a:r>
              <a:rPr lang="it-IT" sz="25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hr-HR" sz="25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Naslov 1"/>
          <p:cNvSpPr txBox="1">
            <a:spLocks/>
          </p:cNvSpPr>
          <p:nvPr/>
        </p:nvSpPr>
        <p:spPr bwMode="auto">
          <a:xfrm>
            <a:off x="705155" y="476672"/>
            <a:ext cx="7772400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sz="3600" kern="0" dirty="0" smtClean="0"/>
              <a:t>Međusobni položaj pravca i ravnine</a:t>
            </a:r>
            <a:endParaRPr lang="hr-HR" sz="36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61110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Primjer 1. </a:t>
            </a:r>
            <a:r>
              <a:rPr lang="vi-VN" sz="2400" dirty="0"/>
              <a:t>Za svaku vrstu položaja pravca određenog bridom kvadra i ravnine određene stranom </a:t>
            </a:r>
            <a:r>
              <a:rPr lang="vi-VN" sz="2400" dirty="0" smtClean="0"/>
              <a:t>kvadra</a:t>
            </a:r>
            <a:r>
              <a:rPr lang="hr-HR" sz="2400" dirty="0" smtClean="0"/>
              <a:t> </a:t>
            </a:r>
            <a:r>
              <a:rPr lang="vi-VN" sz="2400" dirty="0" smtClean="0"/>
              <a:t>pronađi </a:t>
            </a:r>
            <a:r>
              <a:rPr lang="vi-VN" sz="2400" dirty="0"/>
              <a:t>pravac i ravninu koji su u takvom položaju</a:t>
            </a:r>
            <a:r>
              <a:rPr lang="vi-VN" sz="3200" dirty="0"/>
              <a:t>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6" y="2780928"/>
            <a:ext cx="26540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6540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6540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aralelogram 7"/>
          <p:cNvSpPr/>
          <p:nvPr/>
        </p:nvSpPr>
        <p:spPr>
          <a:xfrm>
            <a:off x="2724350" y="2780928"/>
            <a:ext cx="3180956" cy="1118674"/>
          </a:xfrm>
          <a:prstGeom prst="parallelogram">
            <a:avLst>
              <a:gd name="adj" fmla="val 103341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aralelogram 8"/>
          <p:cNvSpPr/>
          <p:nvPr/>
        </p:nvSpPr>
        <p:spPr>
          <a:xfrm>
            <a:off x="5820694" y="2780928"/>
            <a:ext cx="3180956" cy="1118674"/>
          </a:xfrm>
          <a:prstGeom prst="parallelogram">
            <a:avLst>
              <a:gd name="adj" fmla="val 103341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flipV="1">
            <a:off x="2051720" y="2276872"/>
            <a:ext cx="0" cy="3738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ralelogram 6"/>
          <p:cNvSpPr/>
          <p:nvPr/>
        </p:nvSpPr>
        <p:spPr>
          <a:xfrm>
            <a:off x="166908" y="2780928"/>
            <a:ext cx="3180956" cy="1118674"/>
          </a:xfrm>
          <a:prstGeom prst="parallelogram">
            <a:avLst>
              <a:gd name="adj" fmla="val 103341"/>
            </a:avLst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Ravni poveznik 15"/>
          <p:cNvCxnSpPr/>
          <p:nvPr/>
        </p:nvCxnSpPr>
        <p:spPr>
          <a:xfrm>
            <a:off x="2724350" y="5445224"/>
            <a:ext cx="3056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/>
          <p:cNvCxnSpPr/>
          <p:nvPr/>
        </p:nvCxnSpPr>
        <p:spPr>
          <a:xfrm>
            <a:off x="5681454" y="3645024"/>
            <a:ext cx="3056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kcijski gumb: Prilagođeno 19">
            <a:hlinkClick r:id="" action="ppaction://noaction" highlightClick="1"/>
          </p:cNvPr>
          <p:cNvSpPr/>
          <p:nvPr/>
        </p:nvSpPr>
        <p:spPr>
          <a:xfrm>
            <a:off x="7622667" y="6354441"/>
            <a:ext cx="1521333" cy="5063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54420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/>
              <a:t>Primjer 2. Nacrtaj kvadar ABCDEFGH. U kakvom su odnosu ravnina ABC i pravac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727613"/>
            <a:ext cx="7772400" cy="411480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CD  </a:t>
            </a:r>
            <a:endParaRPr lang="hr-HR" dirty="0"/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/>
              <a:t>H</a:t>
            </a:r>
            <a:r>
              <a:rPr lang="hr-HR" dirty="0" smtClean="0"/>
              <a:t>D 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GH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FC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202595" cy="37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0444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1. </a:t>
            </a:r>
            <a:r>
              <a:rPr lang="vi-VN" sz="2800" dirty="0"/>
              <a:t>Na slikama istakni pravac i ravninu pa odgovori u kojem su oni međusobnom položaju.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pravac </a:t>
            </a:r>
            <a:r>
              <a:rPr lang="hr-HR" i="1" dirty="0"/>
              <a:t>AH </a:t>
            </a:r>
            <a:r>
              <a:rPr lang="hr-HR" dirty="0"/>
              <a:t>i ravnina </a:t>
            </a:r>
            <a:r>
              <a:rPr lang="hr-HR" i="1" dirty="0" smtClean="0"/>
              <a:t>ADE </a:t>
            </a:r>
          </a:p>
          <a:p>
            <a:pPr marL="514350" indent="-514350">
              <a:buAutoNum type="alphaLcParenR"/>
            </a:pPr>
            <a:r>
              <a:rPr lang="hr-HR" dirty="0"/>
              <a:t>pravac </a:t>
            </a:r>
            <a:r>
              <a:rPr lang="hr-HR" i="1" dirty="0"/>
              <a:t>HG </a:t>
            </a:r>
            <a:r>
              <a:rPr lang="hr-HR" dirty="0"/>
              <a:t>i ravnina </a:t>
            </a:r>
            <a:r>
              <a:rPr lang="hr-HR" i="1" dirty="0" smtClean="0"/>
              <a:t>ACD</a:t>
            </a:r>
          </a:p>
          <a:p>
            <a:pPr marL="514350" indent="-514350">
              <a:buAutoNum type="alphaLcParenR"/>
            </a:pPr>
            <a:r>
              <a:rPr lang="hr-HR" dirty="0"/>
              <a:t>pravac </a:t>
            </a:r>
            <a:r>
              <a:rPr lang="hr-HR" i="1" dirty="0"/>
              <a:t>EA </a:t>
            </a:r>
            <a:r>
              <a:rPr lang="hr-HR" dirty="0"/>
              <a:t>i ravnina </a:t>
            </a:r>
            <a:r>
              <a:rPr lang="hr-HR" i="1" dirty="0"/>
              <a:t>ABC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5494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39552" y="3365417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 smtClean="0">
                <a:latin typeface="+mj-lt"/>
              </a:rPr>
              <a:t>a) </a:t>
            </a:r>
            <a:endParaRPr lang="hr-HR" sz="2900" dirty="0">
              <a:latin typeface="+mj-lt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908758" y="3391829"/>
            <a:ext cx="61747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b</a:t>
            </a:r>
            <a:r>
              <a:rPr lang="hr-HR" sz="2900" dirty="0" smtClean="0">
                <a:latin typeface="+mj-lt"/>
              </a:rPr>
              <a:t>) </a:t>
            </a:r>
            <a:endParaRPr lang="hr-HR" sz="2900" dirty="0">
              <a:latin typeface="+mj-lt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732240" y="3365416"/>
            <a:ext cx="5966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900" dirty="0">
                <a:latin typeface="+mj-lt"/>
              </a:rPr>
              <a:t>c</a:t>
            </a:r>
            <a:r>
              <a:rPr lang="hr-HR" sz="2900" dirty="0" smtClean="0">
                <a:latin typeface="+mj-lt"/>
              </a:rPr>
              <a:t>) </a:t>
            </a:r>
            <a:endParaRPr lang="hr-HR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9441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958" y="260648"/>
            <a:ext cx="8865538" cy="1143000"/>
          </a:xfrm>
        </p:spPr>
        <p:txBody>
          <a:bodyPr/>
          <a:lstStyle/>
          <a:p>
            <a:pPr algn="l"/>
            <a:r>
              <a:rPr lang="hr-HR" sz="3200" dirty="0" smtClean="0"/>
              <a:t>2. </a:t>
            </a:r>
            <a:r>
              <a:rPr lang="vi-VN" sz="3200" dirty="0"/>
              <a:t>Istakni sve pravce određene vrhovima kvadra </a:t>
            </a:r>
            <a:r>
              <a:rPr lang="vi-VN" sz="3200" i="1" dirty="0"/>
              <a:t>ABCDEFGH </a:t>
            </a:r>
            <a:r>
              <a:rPr lang="vi-VN" sz="3200" dirty="0"/>
              <a:t>koji pripadaju ravnini: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ACD 				b) FGH</a:t>
            </a:r>
          </a:p>
          <a:p>
            <a:pPr>
              <a:lnSpc>
                <a:spcPct val="150000"/>
              </a:lnSpc>
            </a:pPr>
            <a:endParaRPr lang="hr-HR" i="1" dirty="0"/>
          </a:p>
          <a:p>
            <a:pPr>
              <a:lnSpc>
                <a:spcPct val="150000"/>
              </a:lnSpc>
            </a:pPr>
            <a:endParaRPr lang="hr-HR" i="1" dirty="0" smtClean="0"/>
          </a:p>
          <a:p>
            <a:pPr>
              <a:lnSpc>
                <a:spcPct val="150000"/>
              </a:lnSpc>
            </a:pPr>
            <a:r>
              <a:rPr lang="hr-HR" i="1" dirty="0" smtClean="0"/>
              <a:t>c) DCG 				d) DCF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2290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3513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38" y="4195017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95017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226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3. </a:t>
            </a:r>
            <a:r>
              <a:rPr lang="vi-VN" sz="3200" dirty="0"/>
              <a:t>Istakni sve pravce određene vrhovima kvadra </a:t>
            </a:r>
            <a:r>
              <a:rPr lang="vi-VN" sz="3200" i="1" dirty="0"/>
              <a:t>ABCDEFGH </a:t>
            </a:r>
            <a:r>
              <a:rPr lang="vi-VN" sz="3200" dirty="0"/>
              <a:t>koji su usporedni </a:t>
            </a:r>
            <a:r>
              <a:rPr lang="vi-VN" sz="3200" dirty="0" smtClean="0"/>
              <a:t>s</a:t>
            </a:r>
            <a:r>
              <a:rPr lang="hr-HR" sz="3200" dirty="0" smtClean="0"/>
              <a:t> ravninom</a:t>
            </a:r>
            <a:r>
              <a:rPr lang="hr-HR" sz="32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BCG 				b) EFG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endParaRPr lang="hr-HR" i="1" dirty="0"/>
          </a:p>
          <a:p>
            <a:pPr marL="514350" indent="-514350">
              <a:lnSpc>
                <a:spcPct val="150000"/>
              </a:lnSpc>
              <a:buAutoNum type="alphaLcParenR"/>
            </a:pPr>
            <a:endParaRPr lang="hr-HR" i="1" dirty="0" smtClean="0"/>
          </a:p>
          <a:p>
            <a:pPr>
              <a:lnSpc>
                <a:spcPct val="150000"/>
              </a:lnSpc>
            </a:pPr>
            <a:r>
              <a:rPr lang="hr-HR" i="1" dirty="0" smtClean="0"/>
              <a:t>c) ADC 				d)DCG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57531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26" y="1592816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55605"/>
            <a:ext cx="2005438" cy="231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234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4. </a:t>
            </a:r>
            <a:r>
              <a:rPr lang="vi-VN" sz="3200" dirty="0"/>
              <a:t>Istakni sve pravce određene vrhovima kvadra </a:t>
            </a:r>
            <a:r>
              <a:rPr lang="vi-VN" sz="3200" i="1" dirty="0"/>
              <a:t>ABCDEFGH </a:t>
            </a:r>
            <a:r>
              <a:rPr lang="vi-VN" sz="3200" dirty="0"/>
              <a:t>koji probadaju ravninu: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i="1" dirty="0" smtClean="0"/>
              <a:t>BCG </a:t>
            </a:r>
            <a:r>
              <a:rPr lang="hr-HR" sz="2800" dirty="0"/>
              <a:t>u točki </a:t>
            </a:r>
            <a:r>
              <a:rPr lang="hr-HR" sz="2800" i="1" dirty="0" smtClean="0"/>
              <a:t>F 		b) ABG </a:t>
            </a:r>
            <a:r>
              <a:rPr lang="hr-HR" sz="2800" dirty="0"/>
              <a:t>u točki </a:t>
            </a:r>
            <a:r>
              <a:rPr lang="hr-HR" sz="2800" i="1" dirty="0" smtClean="0"/>
              <a:t>H</a:t>
            </a:r>
          </a:p>
          <a:p>
            <a:pPr>
              <a:lnSpc>
                <a:spcPct val="150000"/>
              </a:lnSpc>
            </a:pPr>
            <a:endParaRPr lang="hr-HR" sz="2800" i="1" dirty="0" smtClean="0"/>
          </a:p>
          <a:p>
            <a:pPr>
              <a:lnSpc>
                <a:spcPct val="150000"/>
              </a:lnSpc>
            </a:pPr>
            <a:endParaRPr lang="hr-HR" sz="2800" i="1" dirty="0" smtClean="0"/>
          </a:p>
          <a:p>
            <a:pPr>
              <a:lnSpc>
                <a:spcPct val="150000"/>
              </a:lnSpc>
            </a:pPr>
            <a:endParaRPr lang="hr-HR" sz="28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 smtClean="0"/>
              <a:t>c) BCE </a:t>
            </a:r>
            <a:r>
              <a:rPr lang="hr-HR" sz="2800" dirty="0"/>
              <a:t>u točki </a:t>
            </a:r>
            <a:r>
              <a:rPr lang="hr-HR" sz="2800" i="1" dirty="0" smtClean="0"/>
              <a:t>B</a:t>
            </a:r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68" y="2162985"/>
            <a:ext cx="1895476" cy="21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2985"/>
            <a:ext cx="1895476" cy="21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47113"/>
            <a:ext cx="1895476" cy="21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9372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6" y="2259797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6" y="3627949"/>
            <a:ext cx="2209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6" y="4852085"/>
            <a:ext cx="22193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238560" y="2259797"/>
            <a:ext cx="5724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FF0000"/>
                </a:solidFill>
                <a:latin typeface="+mj-lt"/>
              </a:rPr>
              <a:t>Pravci leže u istoj ravnini i sijeku se (ukršteni su).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211158" y="3362795"/>
            <a:ext cx="5751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FF0000"/>
                </a:solidFill>
                <a:latin typeface="+mj-lt"/>
              </a:rPr>
              <a:t>Pravci 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leže u istoj ravnini i ne sijeku se (usporedni su).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094544" y="4721661"/>
            <a:ext cx="5698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FF0000"/>
                </a:solidFill>
                <a:latin typeface="+mj-lt"/>
              </a:rPr>
              <a:t>Pravci ne leže u istoj ravnini. Tada se ne sijeku</a:t>
            </a:r>
            <a:r>
              <a:rPr lang="hr-HR" sz="2500" dirty="0" smtClean="0">
                <a:solidFill>
                  <a:srgbClr val="FF0000"/>
                </a:solidFill>
                <a:latin typeface="+mj-lt"/>
              </a:rPr>
              <a:t>. Za 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takve pravce kažemo da su </a:t>
            </a:r>
            <a:r>
              <a:rPr lang="hr-HR" sz="2500" b="1" dirty="0" err="1" smtClean="0">
                <a:solidFill>
                  <a:srgbClr val="FF0000"/>
                </a:solidFill>
                <a:latin typeface="+mj-lt"/>
              </a:rPr>
              <a:t>mimoilazni</a:t>
            </a:r>
            <a:r>
              <a:rPr lang="hr-HR" sz="25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500" dirty="0" smtClean="0">
                <a:solidFill>
                  <a:srgbClr val="FF0000"/>
                </a:solidFill>
                <a:latin typeface="+mj-lt"/>
              </a:rPr>
              <a:t>ili </a:t>
            </a:r>
            <a:r>
              <a:rPr lang="hr-HR" sz="2500" b="1" dirty="0" err="1">
                <a:solidFill>
                  <a:srgbClr val="FF0000"/>
                </a:solidFill>
                <a:latin typeface="+mj-lt"/>
              </a:rPr>
              <a:t>mimosmjerni</a:t>
            </a:r>
            <a:r>
              <a:rPr lang="hr-HR" sz="2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pravci.</a:t>
            </a:r>
          </a:p>
        </p:txBody>
      </p:sp>
      <p:sp>
        <p:nvSpPr>
          <p:cNvPr id="16" name="Naslov 1"/>
          <p:cNvSpPr txBox="1">
            <a:spLocks/>
          </p:cNvSpPr>
          <p:nvPr/>
        </p:nvSpPr>
        <p:spPr bwMode="auto">
          <a:xfrm>
            <a:off x="657328" y="332656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kern="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dirty="0"/>
              <a:t>Međusobni položaj dvaju pravaca u prostoru</a:t>
            </a:r>
          </a:p>
        </p:txBody>
      </p:sp>
    </p:spTree>
    <p:extLst>
      <p:ext uri="{BB962C8B-B14F-4D97-AF65-F5344CB8AC3E}">
        <p14:creationId xmlns:p14="http://schemas.microsoft.com/office/powerpoint/2010/main" val="21008647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ralelogram 33"/>
          <p:cNvSpPr/>
          <p:nvPr/>
        </p:nvSpPr>
        <p:spPr>
          <a:xfrm>
            <a:off x="4374804" y="2727841"/>
            <a:ext cx="4589684" cy="2687302"/>
          </a:xfrm>
          <a:prstGeom prst="parallelogram">
            <a:avLst>
              <a:gd name="adj" fmla="val 3487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hr-HR" dirty="0" smtClean="0"/>
              <a:t>Osnovni elementi geometrije prostora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17383" y="1612404"/>
            <a:ext cx="8229600" cy="46064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točka			pravac			ravnina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1043608" y="29847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866990" y="316690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T</a:t>
            </a:r>
            <a:endParaRPr lang="hr-HR" sz="4000" dirty="0">
              <a:latin typeface="+mj-lt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699792" y="387478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3851920" y="300977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11"/>
          <p:cNvCxnSpPr/>
          <p:nvPr/>
        </p:nvCxnSpPr>
        <p:spPr>
          <a:xfrm flipV="1">
            <a:off x="1391645" y="2082895"/>
            <a:ext cx="3855830" cy="292074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084168" y="3054381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/>
          <p:cNvSpPr/>
          <p:nvPr/>
        </p:nvSpPr>
        <p:spPr>
          <a:xfrm>
            <a:off x="7740352" y="311247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/>
          <p:cNvSpPr/>
          <p:nvPr/>
        </p:nvSpPr>
        <p:spPr>
          <a:xfrm>
            <a:off x="6224961" y="436510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kstniOkvir 28"/>
          <p:cNvSpPr txBox="1"/>
          <p:nvPr/>
        </p:nvSpPr>
        <p:spPr>
          <a:xfrm>
            <a:off x="2523174" y="4155177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A</a:t>
            </a:r>
            <a:endParaRPr lang="hr-HR" sz="4000" dirty="0">
              <a:latin typeface="+mj-lt"/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3848697" y="33193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+mj-lt"/>
              </a:rPr>
              <a:t>B</a:t>
            </a:r>
          </a:p>
        </p:txBody>
      </p:sp>
      <p:sp>
        <p:nvSpPr>
          <p:cNvPr id="31" name="TekstniOkvir 30"/>
          <p:cNvSpPr txBox="1"/>
          <p:nvPr/>
        </p:nvSpPr>
        <p:spPr>
          <a:xfrm>
            <a:off x="6257959" y="46497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A</a:t>
            </a:r>
            <a:endParaRPr lang="hr-HR" sz="4000" dirty="0">
              <a:latin typeface="+mj-lt"/>
            </a:endParaRPr>
          </a:p>
        </p:txBody>
      </p:sp>
      <p:sp>
        <p:nvSpPr>
          <p:cNvPr id="32" name="TekstniOkvir 31"/>
          <p:cNvSpPr txBox="1"/>
          <p:nvPr/>
        </p:nvSpPr>
        <p:spPr>
          <a:xfrm>
            <a:off x="6296969" y="272784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B</a:t>
            </a:r>
            <a:endParaRPr lang="hr-HR" sz="4000" dirty="0">
              <a:latin typeface="+mj-lt"/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7911653" y="305438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C</a:t>
            </a:r>
            <a:endParaRPr lang="hr-HR" sz="4000" dirty="0">
              <a:latin typeface="+mj-lt"/>
            </a:endParaRPr>
          </a:p>
        </p:txBody>
      </p:sp>
      <p:sp>
        <p:nvSpPr>
          <p:cNvPr id="35" name="TekstniOkvir 34"/>
          <p:cNvSpPr txBox="1"/>
          <p:nvPr/>
        </p:nvSpPr>
        <p:spPr>
          <a:xfrm>
            <a:off x="507046" y="5321605"/>
            <a:ext cx="324476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+mj-lt"/>
              </a:rPr>
              <a:t>Kroz dvije točke možemo povući točno jedan pravac.</a:t>
            </a:r>
            <a:endParaRPr lang="hr-H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kstniOkvir 35"/>
          <p:cNvSpPr txBox="1"/>
          <p:nvPr/>
        </p:nvSpPr>
        <p:spPr>
          <a:xfrm>
            <a:off x="3964322" y="5357586"/>
            <a:ext cx="5148063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+mj-lt"/>
              </a:rPr>
              <a:t>Svake tri točke prostora koje ne pripadaju istom pravcu određuju točno jednu ravninu.</a:t>
            </a:r>
            <a:endParaRPr lang="hr-H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4397183" y="171910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+mj-lt"/>
              </a:rPr>
              <a:t>p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7334187" y="4477262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+mj-lt"/>
              </a:rPr>
              <a:t>π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6084168" y="1949077"/>
            <a:ext cx="221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ABC ili </a:t>
            </a:r>
            <a:r>
              <a:rPr lang="el-GR" sz="4000" dirty="0" smtClean="0">
                <a:latin typeface="+mj-lt"/>
              </a:rPr>
              <a:t>π</a:t>
            </a:r>
            <a:endParaRPr lang="hr-HR" sz="4000" dirty="0">
              <a:latin typeface="+mj-lt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2332096" y="1949077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+mj-lt"/>
              </a:rPr>
              <a:t>AB ili p</a:t>
            </a:r>
            <a:endParaRPr lang="hr-H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591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5" grpId="0"/>
      <p:bldP spid="7" grpId="0" animBg="1"/>
      <p:bldP spid="8" grpId="0" animBg="1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3" grpId="0"/>
      <p:bldP spid="35" grpId="0" animBg="1"/>
      <p:bldP spid="36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246" y="548680"/>
            <a:ext cx="8636217" cy="1143000"/>
          </a:xfrm>
        </p:spPr>
        <p:txBody>
          <a:bodyPr/>
          <a:lstStyle/>
          <a:p>
            <a:pPr algn="l"/>
            <a:r>
              <a:rPr lang="hr-HR" sz="3200" dirty="0"/>
              <a:t>Primjer 1. </a:t>
            </a:r>
            <a:r>
              <a:rPr lang="vi-VN" sz="3200" dirty="0"/>
              <a:t>U kojem su međusobnom položaju istaknuti </a:t>
            </a:r>
            <a:r>
              <a:rPr lang="vi-VN" sz="3200" dirty="0" smtClean="0"/>
              <a:t>pravci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7" y="2337403"/>
            <a:ext cx="2508193" cy="292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37403"/>
            <a:ext cx="2508193" cy="292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99" y="2337403"/>
            <a:ext cx="2508193" cy="292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kcijski gumb: Prilagođeno 7">
            <a:hlinkClick r:id="" action="ppaction://noaction" highlightClick="1"/>
          </p:cNvPr>
          <p:cNvSpPr/>
          <p:nvPr/>
        </p:nvSpPr>
        <p:spPr>
          <a:xfrm>
            <a:off x="7622667" y="6354441"/>
            <a:ext cx="1521333" cy="5063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  <p:cxnSp>
        <p:nvCxnSpPr>
          <p:cNvPr id="9" name="Ravni poveznik 8"/>
          <p:cNvCxnSpPr/>
          <p:nvPr/>
        </p:nvCxnSpPr>
        <p:spPr>
          <a:xfrm>
            <a:off x="0" y="3169700"/>
            <a:ext cx="264480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1226456" y="2337402"/>
            <a:ext cx="1418350" cy="14631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V="1">
            <a:off x="3236078" y="2312607"/>
            <a:ext cx="1486655" cy="14631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 flipV="1">
            <a:off x="4499991" y="2314145"/>
            <a:ext cx="1500081" cy="14631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/>
          <p:cNvCxnSpPr/>
          <p:nvPr/>
        </p:nvCxnSpPr>
        <p:spPr>
          <a:xfrm flipV="1">
            <a:off x="6182603" y="2276872"/>
            <a:ext cx="1384686" cy="14631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ni poveznik 31"/>
          <p:cNvCxnSpPr/>
          <p:nvPr/>
        </p:nvCxnSpPr>
        <p:spPr>
          <a:xfrm flipV="1">
            <a:off x="7987952" y="2492896"/>
            <a:ext cx="0" cy="28803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kstniOkvir 2050"/>
          <p:cNvSpPr txBox="1"/>
          <p:nvPr/>
        </p:nvSpPr>
        <p:spPr>
          <a:xfrm>
            <a:off x="88291" y="5373216"/>
            <a:ext cx="22763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latin typeface="+mj-lt"/>
              </a:rPr>
              <a:t>Pravci EF i FG sijeku se.</a:t>
            </a:r>
            <a:endParaRPr lang="hr-HR" sz="2500" dirty="0">
              <a:latin typeface="+mj-lt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3211730" y="5300306"/>
            <a:ext cx="25765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latin typeface="+mj-lt"/>
              </a:rPr>
              <a:t>Pravci EH i FG jesu usporedni.</a:t>
            </a:r>
            <a:endParaRPr lang="hr-HR" sz="2500" dirty="0">
              <a:latin typeface="+mj-lt"/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6000072" y="5107946"/>
            <a:ext cx="31439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latin typeface="+mj-lt"/>
              </a:rPr>
              <a:t>Pravci EH i BF </a:t>
            </a:r>
            <a:r>
              <a:rPr lang="hr-HR" sz="2500" dirty="0">
                <a:latin typeface="+mj-lt"/>
              </a:rPr>
              <a:t>jesu </a:t>
            </a:r>
            <a:r>
              <a:rPr lang="hr-HR" sz="2500" dirty="0" err="1" smtClean="0">
                <a:latin typeface="+mj-lt"/>
              </a:rPr>
              <a:t>mimosmjerni</a:t>
            </a:r>
            <a:r>
              <a:rPr lang="hr-HR" sz="2500" dirty="0" smtClean="0">
                <a:latin typeface="+mj-lt"/>
              </a:rPr>
              <a:t> ili </a:t>
            </a:r>
            <a:r>
              <a:rPr lang="hr-HR" sz="2500" dirty="0" err="1" smtClean="0">
                <a:latin typeface="+mj-lt"/>
              </a:rPr>
              <a:t>mimoilazni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39142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1" grpId="0"/>
      <p:bldP spid="37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06" y="620688"/>
            <a:ext cx="8948281" cy="1143000"/>
          </a:xfrm>
        </p:spPr>
        <p:txBody>
          <a:bodyPr/>
          <a:lstStyle/>
          <a:p>
            <a:pPr algn="l"/>
            <a:r>
              <a:rPr lang="hr-HR" sz="3200" dirty="0" smtClean="0"/>
              <a:t>1. </a:t>
            </a:r>
            <a:r>
              <a:rPr lang="hr-HR" sz="3200" dirty="0"/>
              <a:t>Navedi sve pravce koji sadrže </a:t>
            </a:r>
            <a:r>
              <a:rPr lang="hr-HR" sz="3200" dirty="0" smtClean="0"/>
              <a:t>bridove kvadra </a:t>
            </a:r>
            <a:r>
              <a:rPr lang="hr-HR" sz="3200" i="1" dirty="0"/>
              <a:t>ABCDEFGH </a:t>
            </a:r>
            <a:r>
              <a:rPr lang="hr-HR" sz="3200" dirty="0"/>
              <a:t>i koji sijeku pravac: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de-DE" i="1" dirty="0" smtClean="0"/>
              <a:t>AB</a:t>
            </a:r>
            <a:endParaRPr lang="hr-HR" dirty="0"/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de-DE" i="1" dirty="0" smtClean="0"/>
              <a:t>HG</a:t>
            </a:r>
            <a:endParaRPr lang="hr-HR" i="1" dirty="0" smtClean="0"/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de-DE" dirty="0" smtClean="0"/>
              <a:t> </a:t>
            </a:r>
            <a:r>
              <a:rPr lang="de-DE" i="1" dirty="0" smtClean="0"/>
              <a:t>BD</a:t>
            </a:r>
            <a:endParaRPr lang="hr-HR" i="1" dirty="0" smtClean="0"/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de-DE" i="1" dirty="0" smtClean="0"/>
              <a:t>EG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08" y="2060848"/>
            <a:ext cx="3175188" cy="370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9489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214" y="404664"/>
            <a:ext cx="9004281" cy="1143000"/>
          </a:xfrm>
        </p:spPr>
        <p:txBody>
          <a:bodyPr/>
          <a:lstStyle/>
          <a:p>
            <a:pPr algn="l"/>
            <a:r>
              <a:rPr lang="hr-HR" sz="3200" dirty="0"/>
              <a:t>2</a:t>
            </a:r>
            <a:r>
              <a:rPr lang="hr-HR" sz="3200" dirty="0" smtClean="0"/>
              <a:t>. </a:t>
            </a:r>
            <a:r>
              <a:rPr lang="vi-VN" sz="3200" dirty="0"/>
              <a:t>Navedi sve pravce određene vrhovima</a:t>
            </a:r>
            <a:br>
              <a:rPr lang="vi-VN" sz="3200" dirty="0"/>
            </a:br>
            <a:r>
              <a:rPr lang="hr-HR" sz="3200" dirty="0"/>
              <a:t>kocke </a:t>
            </a:r>
            <a:r>
              <a:rPr lang="hr-HR" sz="3200" i="1" dirty="0"/>
              <a:t>ABCDEFGH </a:t>
            </a:r>
            <a:r>
              <a:rPr lang="hr-HR" sz="3200" dirty="0"/>
              <a:t>koji sijeku pravac: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pl-PL" i="1" dirty="0" smtClean="0"/>
              <a:t>BF </a:t>
            </a:r>
            <a:r>
              <a:rPr lang="pl-PL" dirty="0"/>
              <a:t>u točki </a:t>
            </a:r>
            <a:r>
              <a:rPr lang="pl-PL" i="1" dirty="0" smtClean="0"/>
              <a:t>B</a:t>
            </a:r>
            <a:endParaRPr lang="pl-PL" dirty="0"/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pl-PL" i="1" dirty="0" smtClean="0"/>
              <a:t>BF </a:t>
            </a:r>
            <a:r>
              <a:rPr lang="pl-PL" dirty="0"/>
              <a:t>u točki </a:t>
            </a:r>
            <a:r>
              <a:rPr lang="pl-PL" i="1" dirty="0" smtClean="0"/>
              <a:t>F</a:t>
            </a:r>
            <a:endParaRPr lang="pl-PL" dirty="0"/>
          </a:p>
          <a:p>
            <a:pPr>
              <a:lnSpc>
                <a:spcPct val="250000"/>
              </a:lnSpc>
            </a:pPr>
            <a:r>
              <a:rPr lang="pl-PL" dirty="0"/>
              <a:t>c) </a:t>
            </a:r>
            <a:r>
              <a:rPr lang="pl-PL" i="1" dirty="0"/>
              <a:t>AC </a:t>
            </a:r>
            <a:r>
              <a:rPr lang="pl-PL" dirty="0"/>
              <a:t>u točki </a:t>
            </a:r>
            <a:r>
              <a:rPr lang="pl-PL" i="1" dirty="0" smtClean="0"/>
              <a:t>A</a:t>
            </a:r>
            <a:endParaRPr lang="pl-PL" dirty="0"/>
          </a:p>
          <a:p>
            <a:pPr>
              <a:lnSpc>
                <a:spcPct val="250000"/>
              </a:lnSpc>
            </a:pPr>
            <a:r>
              <a:rPr lang="pl-PL" dirty="0" smtClean="0"/>
              <a:t>d</a:t>
            </a:r>
            <a:r>
              <a:rPr lang="pl-PL" dirty="0"/>
              <a:t>) </a:t>
            </a:r>
            <a:r>
              <a:rPr lang="pl-PL" i="1" dirty="0"/>
              <a:t>BG </a:t>
            </a:r>
            <a:r>
              <a:rPr lang="pl-PL" dirty="0" smtClean="0"/>
              <a:t>u točki </a:t>
            </a:r>
            <a:r>
              <a:rPr lang="pl-PL" i="1" dirty="0" smtClean="0"/>
              <a:t>G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3038701" cy="302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4022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3" y="274638"/>
            <a:ext cx="8953986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3. </a:t>
            </a:r>
            <a:r>
              <a:rPr lang="hr-HR" sz="3200" dirty="0"/>
              <a:t>Navedi sve pravce koji sadrže bridove</a:t>
            </a:r>
            <a:br>
              <a:rPr lang="hr-HR" sz="3200" dirty="0"/>
            </a:br>
            <a:r>
              <a:rPr lang="hr-HR" sz="3200" dirty="0"/>
              <a:t>kvadra </a:t>
            </a:r>
            <a:r>
              <a:rPr lang="hr-HR" sz="3200" i="1" dirty="0"/>
              <a:t>ABCDEFGH </a:t>
            </a:r>
            <a:r>
              <a:rPr lang="hr-HR" sz="3200" dirty="0"/>
              <a:t>i usporedni su </a:t>
            </a:r>
            <a:r>
              <a:rPr lang="hr-HR" sz="3200" dirty="0" smtClean="0"/>
              <a:t>s pravcem</a:t>
            </a:r>
            <a:r>
              <a:rPr lang="hr-HR" sz="32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s-ES" i="1" dirty="0" smtClean="0"/>
              <a:t>BC</a:t>
            </a:r>
            <a:r>
              <a:rPr lang="hr-HR" dirty="0"/>
              <a:t>	</a:t>
            </a:r>
            <a:r>
              <a:rPr lang="hr-HR" dirty="0" smtClean="0"/>
              <a:t>		</a:t>
            </a:r>
            <a:r>
              <a:rPr lang="es-ES" dirty="0" smtClean="0"/>
              <a:t> </a:t>
            </a:r>
            <a:r>
              <a:rPr lang="hr-HR" dirty="0" smtClean="0"/>
              <a:t>	</a:t>
            </a:r>
            <a:r>
              <a:rPr lang="es-ES" dirty="0" smtClean="0"/>
              <a:t>b</a:t>
            </a:r>
            <a:r>
              <a:rPr lang="es-ES" dirty="0"/>
              <a:t>) </a:t>
            </a:r>
            <a:r>
              <a:rPr lang="es-ES" i="1" dirty="0" smtClean="0"/>
              <a:t>HG</a:t>
            </a:r>
            <a:r>
              <a:rPr lang="hr-HR" dirty="0" smtClean="0"/>
              <a:t>	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	</a:t>
            </a:r>
          </a:p>
          <a:p>
            <a:r>
              <a:rPr lang="es-ES" dirty="0" smtClean="0"/>
              <a:t>c</a:t>
            </a:r>
            <a:r>
              <a:rPr lang="es-ES" dirty="0"/>
              <a:t>) </a:t>
            </a:r>
            <a:r>
              <a:rPr lang="es-ES" i="1" dirty="0" smtClean="0"/>
              <a:t>AE</a:t>
            </a:r>
            <a:r>
              <a:rPr lang="hr-HR" dirty="0"/>
              <a:t>	</a:t>
            </a:r>
            <a:r>
              <a:rPr lang="hr-HR" dirty="0" smtClean="0"/>
              <a:t>	 </a:t>
            </a:r>
            <a:r>
              <a:rPr lang="es-ES" dirty="0" smtClean="0"/>
              <a:t> </a:t>
            </a:r>
            <a:r>
              <a:rPr lang="hr-HR" dirty="0" smtClean="0"/>
              <a:t>		 	</a:t>
            </a:r>
            <a:r>
              <a:rPr lang="es-ES" dirty="0" smtClean="0"/>
              <a:t>d</a:t>
            </a:r>
            <a:r>
              <a:rPr lang="es-ES" dirty="0"/>
              <a:t>) </a:t>
            </a:r>
            <a:r>
              <a:rPr lang="es-ES" i="1" dirty="0" smtClean="0"/>
              <a:t>AH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439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17" y="1521439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2152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58" y="4109278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249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64207" cy="1143000"/>
          </a:xfrm>
        </p:spPr>
        <p:txBody>
          <a:bodyPr>
            <a:noAutofit/>
          </a:bodyPr>
          <a:lstStyle/>
          <a:p>
            <a:pPr algn="l"/>
            <a:r>
              <a:rPr lang="hr-HR" sz="3100" dirty="0" smtClean="0"/>
              <a:t>4. </a:t>
            </a:r>
            <a:r>
              <a:rPr lang="it-IT" sz="3100" dirty="0" err="1"/>
              <a:t>Navedi</a:t>
            </a:r>
            <a:r>
              <a:rPr lang="it-IT" sz="3100" dirty="0"/>
              <a:t> </a:t>
            </a:r>
            <a:r>
              <a:rPr lang="it-IT" sz="3100" dirty="0" err="1"/>
              <a:t>sve</a:t>
            </a:r>
            <a:r>
              <a:rPr lang="it-IT" sz="3100" dirty="0"/>
              <a:t> </a:t>
            </a:r>
            <a:r>
              <a:rPr lang="it-IT" sz="3100" dirty="0" err="1"/>
              <a:t>pravce</a:t>
            </a:r>
            <a:r>
              <a:rPr lang="it-IT" sz="3100" dirty="0"/>
              <a:t> </a:t>
            </a:r>
            <a:r>
              <a:rPr lang="it-IT" sz="3100" dirty="0" err="1"/>
              <a:t>koji</a:t>
            </a:r>
            <a:r>
              <a:rPr lang="it-IT" sz="3100" dirty="0"/>
              <a:t> </a:t>
            </a:r>
            <a:r>
              <a:rPr lang="it-IT" sz="3100" dirty="0" err="1"/>
              <a:t>prolaze</a:t>
            </a:r>
            <a:r>
              <a:rPr lang="it-IT" sz="3100" dirty="0"/>
              <a:t> </a:t>
            </a:r>
            <a:r>
              <a:rPr lang="it-IT" sz="3100" dirty="0" err="1" smtClean="0"/>
              <a:t>kroz</a:t>
            </a:r>
            <a:r>
              <a:rPr lang="hr-HR" sz="3100" dirty="0" smtClean="0"/>
              <a:t> dva </a:t>
            </a:r>
            <a:r>
              <a:rPr lang="hr-HR" sz="3100" dirty="0"/>
              <a:t>vrha kvadra </a:t>
            </a:r>
            <a:r>
              <a:rPr lang="hr-HR" sz="3100" i="1" dirty="0"/>
              <a:t>ABCDEFGH</a:t>
            </a:r>
            <a:r>
              <a:rPr lang="hr-HR" sz="3100" dirty="0"/>
              <a:t>, a koji </a:t>
            </a:r>
            <a:r>
              <a:rPr lang="hr-HR" sz="3100" dirty="0" smtClean="0"/>
              <a:t>su mimoilazni </a:t>
            </a:r>
            <a:r>
              <a:rPr lang="hr-HR" sz="3100" dirty="0"/>
              <a:t>s </a:t>
            </a:r>
            <a:r>
              <a:rPr lang="hr-HR" sz="3100" dirty="0" smtClean="0"/>
              <a:t>pravcem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de-DE" i="1" dirty="0" smtClean="0"/>
              <a:t>AB</a:t>
            </a:r>
            <a:r>
              <a:rPr lang="hr-HR" dirty="0"/>
              <a:t>	</a:t>
            </a:r>
            <a:r>
              <a:rPr lang="hr-HR" dirty="0" smtClean="0"/>
              <a:t>		</a:t>
            </a:r>
            <a:r>
              <a:rPr lang="de-DE" dirty="0" smtClean="0"/>
              <a:t> </a:t>
            </a:r>
            <a:r>
              <a:rPr lang="hr-HR" dirty="0" smtClean="0"/>
              <a:t>	</a:t>
            </a:r>
            <a:r>
              <a:rPr lang="de-DE" dirty="0" smtClean="0"/>
              <a:t>b</a:t>
            </a:r>
            <a:r>
              <a:rPr lang="de-DE" dirty="0"/>
              <a:t>) </a:t>
            </a:r>
            <a:r>
              <a:rPr lang="de-DE" i="1" dirty="0" smtClean="0"/>
              <a:t>AE</a:t>
            </a:r>
            <a:r>
              <a:rPr lang="hr-HR" dirty="0"/>
              <a:t>	</a:t>
            </a:r>
            <a:endParaRPr lang="hr-HR" dirty="0" smtClean="0"/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de-DE" dirty="0" smtClean="0"/>
              <a:t>c</a:t>
            </a:r>
            <a:r>
              <a:rPr lang="de-DE" dirty="0"/>
              <a:t>) </a:t>
            </a:r>
            <a:r>
              <a:rPr lang="de-DE" i="1" dirty="0" smtClean="0"/>
              <a:t>EH</a:t>
            </a:r>
            <a:r>
              <a:rPr lang="hr-HR" dirty="0"/>
              <a:t>	</a:t>
            </a:r>
            <a:r>
              <a:rPr lang="hr-HR" dirty="0" smtClean="0"/>
              <a:t>			</a:t>
            </a:r>
            <a:r>
              <a:rPr lang="de-DE" dirty="0" smtClean="0"/>
              <a:t> </a:t>
            </a:r>
            <a:r>
              <a:rPr lang="de-DE" dirty="0"/>
              <a:t>d) </a:t>
            </a:r>
            <a:r>
              <a:rPr lang="de-DE" i="1" dirty="0" smtClean="0"/>
              <a:t>EG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63" y="1556792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16" y="4069018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71" y="4130682"/>
            <a:ext cx="2153336" cy="251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088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33499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5. </a:t>
            </a:r>
            <a:r>
              <a:rPr lang="pl-PL" sz="3200" dirty="0"/>
              <a:t>U kojem su međusobnom položaju pravci: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it-IT" i="1" dirty="0" smtClean="0"/>
              <a:t>AB </a:t>
            </a:r>
            <a:r>
              <a:rPr lang="it-IT" dirty="0"/>
              <a:t>i </a:t>
            </a:r>
            <a:r>
              <a:rPr lang="it-IT" i="1" dirty="0" smtClean="0"/>
              <a:t>AD</a:t>
            </a:r>
            <a:r>
              <a:rPr lang="hr-HR" dirty="0"/>
              <a:t>	</a:t>
            </a:r>
            <a:r>
              <a:rPr lang="hr-HR" dirty="0" smtClean="0"/>
              <a:t> 	</a:t>
            </a:r>
            <a:r>
              <a:rPr lang="hr-HR" dirty="0"/>
              <a:t> </a:t>
            </a:r>
            <a:r>
              <a:rPr lang="hr-HR" dirty="0" smtClean="0"/>
              <a:t>    b)</a:t>
            </a:r>
            <a:r>
              <a:rPr lang="it-IT" dirty="0" smtClean="0"/>
              <a:t> </a:t>
            </a:r>
            <a:r>
              <a:rPr lang="it-IT" i="1" dirty="0"/>
              <a:t>BC </a:t>
            </a:r>
            <a:r>
              <a:rPr lang="it-IT" dirty="0"/>
              <a:t>i </a:t>
            </a:r>
            <a:r>
              <a:rPr lang="it-IT" i="1" dirty="0" smtClean="0"/>
              <a:t>EF</a:t>
            </a:r>
            <a:r>
              <a:rPr lang="hr-HR" dirty="0"/>
              <a:t>	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hr-HR" dirty="0"/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i="1" dirty="0" smtClean="0"/>
              <a:t>c) </a:t>
            </a:r>
            <a:r>
              <a:rPr lang="it-IT" i="1" dirty="0" smtClean="0"/>
              <a:t>AB </a:t>
            </a:r>
            <a:r>
              <a:rPr lang="it-IT" dirty="0"/>
              <a:t>i </a:t>
            </a:r>
            <a:r>
              <a:rPr lang="it-IT" i="1" dirty="0" smtClean="0"/>
              <a:t>EF</a:t>
            </a:r>
            <a:r>
              <a:rPr lang="hr-HR" i="1" dirty="0" smtClean="0"/>
              <a:t> 		</a:t>
            </a:r>
            <a:r>
              <a:rPr lang="hr-HR" i="1" dirty="0"/>
              <a:t> </a:t>
            </a:r>
            <a:r>
              <a:rPr lang="hr-HR" i="1" dirty="0" smtClean="0"/>
              <a:t>    d)BC </a:t>
            </a:r>
            <a:r>
              <a:rPr lang="hr-HR" dirty="0"/>
              <a:t>i </a:t>
            </a:r>
            <a:r>
              <a:rPr lang="hr-HR" i="1" dirty="0" smtClean="0"/>
              <a:t>FG</a:t>
            </a:r>
            <a:r>
              <a:rPr lang="hr-HR" dirty="0"/>
              <a:t>	</a:t>
            </a:r>
            <a:r>
              <a:rPr lang="hr-HR" dirty="0" smtClean="0"/>
              <a:t>	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556792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8486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21" y="1679352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24" y="4221046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3173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33499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6</a:t>
            </a:r>
            <a:r>
              <a:rPr lang="hr-HR" sz="3200" dirty="0" smtClean="0"/>
              <a:t>. </a:t>
            </a:r>
            <a:r>
              <a:rPr lang="pl-PL" sz="3200" dirty="0"/>
              <a:t>U kojem su međusobnom položaju pravci: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i="1" dirty="0" smtClean="0"/>
              <a:t>e) EF </a:t>
            </a:r>
            <a:r>
              <a:rPr lang="hr-HR" dirty="0"/>
              <a:t>i </a:t>
            </a:r>
            <a:r>
              <a:rPr lang="hr-HR" i="1" dirty="0" smtClean="0"/>
              <a:t>EH</a:t>
            </a:r>
            <a:r>
              <a:rPr lang="hr-HR" dirty="0"/>
              <a:t>	</a:t>
            </a:r>
            <a:r>
              <a:rPr lang="hr-HR" dirty="0" smtClean="0"/>
              <a:t>	     		f)</a:t>
            </a:r>
            <a:r>
              <a:rPr lang="hr-HR" i="1" dirty="0" smtClean="0"/>
              <a:t>BG </a:t>
            </a:r>
            <a:r>
              <a:rPr lang="hr-HR" dirty="0"/>
              <a:t>i </a:t>
            </a:r>
            <a:r>
              <a:rPr lang="hr-HR" i="1" dirty="0" smtClean="0"/>
              <a:t>DE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07" y="2996952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62605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700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88640"/>
            <a:ext cx="9133499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7</a:t>
            </a:r>
            <a:r>
              <a:rPr lang="hr-HR" sz="3200" dirty="0" smtClean="0"/>
              <a:t>. </a:t>
            </a:r>
            <a:r>
              <a:rPr lang="vi-VN" sz="3200" dirty="0"/>
              <a:t>Odredi međusobni položaj pravaca: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58436"/>
            <a:ext cx="77724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AH </a:t>
            </a:r>
            <a:r>
              <a:rPr lang="hr-HR" dirty="0"/>
              <a:t>i </a:t>
            </a:r>
            <a:r>
              <a:rPr lang="hr-HR" i="1" dirty="0" smtClean="0"/>
              <a:t>BG 			b)CF </a:t>
            </a:r>
            <a:r>
              <a:rPr lang="hr-HR" dirty="0"/>
              <a:t>i </a:t>
            </a:r>
            <a:r>
              <a:rPr lang="hr-HR" i="1" dirty="0" smtClean="0"/>
              <a:t>EF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endParaRPr lang="hr-HR" i="1" dirty="0"/>
          </a:p>
          <a:p>
            <a:pPr marL="514350" indent="-514350">
              <a:lnSpc>
                <a:spcPct val="150000"/>
              </a:lnSpc>
              <a:buAutoNum type="alphaLcParenR"/>
            </a:pPr>
            <a:endParaRPr lang="hr-HR" i="1" dirty="0" smtClean="0"/>
          </a:p>
          <a:p>
            <a:pPr>
              <a:lnSpc>
                <a:spcPct val="150000"/>
              </a:lnSpc>
            </a:pPr>
            <a:r>
              <a:rPr lang="hr-HR" i="1" dirty="0" smtClean="0"/>
              <a:t>c) </a:t>
            </a:r>
            <a:r>
              <a:rPr lang="nn-NO" i="1" dirty="0" smtClean="0"/>
              <a:t>BD </a:t>
            </a:r>
            <a:r>
              <a:rPr lang="nn-NO" dirty="0"/>
              <a:t>i </a:t>
            </a:r>
            <a:r>
              <a:rPr lang="nn-NO" i="1" dirty="0" smtClean="0"/>
              <a:t>AE</a:t>
            </a:r>
            <a:r>
              <a:rPr lang="hr-HR" i="1" dirty="0" smtClean="0"/>
              <a:t> 			d)</a:t>
            </a:r>
            <a:r>
              <a:rPr lang="nn-NO" i="1" dirty="0" smtClean="0"/>
              <a:t>CG </a:t>
            </a:r>
            <a:r>
              <a:rPr lang="nn-NO" dirty="0"/>
              <a:t>i </a:t>
            </a:r>
            <a:r>
              <a:rPr lang="nn-NO" i="1" dirty="0" smtClean="0"/>
              <a:t>DH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8601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6" y="1574142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99" y="4316306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6" y="4128841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092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84952" y="188640"/>
            <a:ext cx="9133499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8</a:t>
            </a:r>
            <a:r>
              <a:rPr lang="hr-HR" sz="3200" dirty="0" smtClean="0"/>
              <a:t>. </a:t>
            </a:r>
            <a:r>
              <a:rPr lang="vi-VN" sz="3200" dirty="0"/>
              <a:t>Odredi međusobni položaj pravaca: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i="1" dirty="0" smtClean="0"/>
              <a:t>e) AE </a:t>
            </a:r>
            <a:r>
              <a:rPr lang="hr-HR" dirty="0"/>
              <a:t>i </a:t>
            </a:r>
            <a:r>
              <a:rPr lang="hr-HR" i="1" dirty="0" smtClean="0"/>
              <a:t>HG			 f)CG </a:t>
            </a:r>
            <a:r>
              <a:rPr lang="hr-HR" dirty="0"/>
              <a:t>i </a:t>
            </a:r>
            <a:r>
              <a:rPr lang="hr-HR" i="1" dirty="0" smtClean="0"/>
              <a:t>HG</a:t>
            </a:r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21293"/>
            <a:ext cx="2178594" cy="25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8571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2" y="2420888"/>
            <a:ext cx="2286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4" y="4012872"/>
            <a:ext cx="23241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125410" y="2420888"/>
            <a:ext cx="565225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500" dirty="0">
                <a:solidFill>
                  <a:srgbClr val="FF0000"/>
                </a:solidFill>
                <a:latin typeface="+mj-lt"/>
              </a:rPr>
              <a:t>Ravnine nemaju zajedničkih točaka.</a:t>
            </a:r>
          </a:p>
          <a:p>
            <a:r>
              <a:rPr lang="it-IT" sz="2500" dirty="0" err="1">
                <a:solidFill>
                  <a:srgbClr val="FF0000"/>
                </a:solidFill>
                <a:latin typeface="+mj-lt"/>
              </a:rPr>
              <a:t>Tad</a:t>
            </a:r>
            <a:r>
              <a:rPr lang="it-IT" sz="2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500" dirty="0" err="1">
                <a:solidFill>
                  <a:srgbClr val="FF0000"/>
                </a:solidFill>
                <a:latin typeface="+mj-lt"/>
              </a:rPr>
              <a:t>kažemo</a:t>
            </a:r>
            <a:r>
              <a:rPr lang="it-IT" sz="2500" dirty="0">
                <a:solidFill>
                  <a:srgbClr val="FF0000"/>
                </a:solidFill>
                <a:latin typeface="+mj-lt"/>
              </a:rPr>
              <a:t> da su </a:t>
            </a:r>
            <a:r>
              <a:rPr lang="it-IT" sz="2500" dirty="0" err="1">
                <a:solidFill>
                  <a:srgbClr val="FF0000"/>
                </a:solidFill>
                <a:latin typeface="+mj-lt"/>
              </a:rPr>
              <a:t>ravnine</a:t>
            </a:r>
            <a:r>
              <a:rPr lang="it-IT" sz="25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2500" b="1" dirty="0" err="1">
                <a:solidFill>
                  <a:srgbClr val="FF0000"/>
                </a:solidFill>
                <a:latin typeface="+mj-lt"/>
              </a:rPr>
              <a:t>usporedne</a:t>
            </a:r>
            <a:endParaRPr lang="it-IT" sz="2500" b="1" dirty="0">
              <a:solidFill>
                <a:srgbClr val="FF0000"/>
              </a:solidFill>
              <a:latin typeface="+mj-lt"/>
            </a:endParaRPr>
          </a:p>
          <a:p>
            <a:r>
              <a:rPr lang="hr-HR" sz="2500" dirty="0">
                <a:solidFill>
                  <a:srgbClr val="FF0000"/>
                </a:solidFill>
                <a:latin typeface="+mj-lt"/>
              </a:rPr>
              <a:t>ili </a:t>
            </a:r>
            <a:r>
              <a:rPr lang="hr-HR" sz="2500" b="1" dirty="0">
                <a:solidFill>
                  <a:srgbClr val="FF0000"/>
                </a:solidFill>
                <a:latin typeface="+mj-lt"/>
              </a:rPr>
              <a:t>paralelne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3125410" y="4406412"/>
            <a:ext cx="56522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>
                <a:solidFill>
                  <a:srgbClr val="FF0000"/>
                </a:solidFill>
                <a:latin typeface="+mj-lt"/>
              </a:rPr>
              <a:t>Ravnine se sijeku i skup zajedničkih točaka </a:t>
            </a:r>
            <a:r>
              <a:rPr lang="pl-PL" sz="2500" dirty="0" smtClean="0">
                <a:solidFill>
                  <a:srgbClr val="FF0000"/>
                </a:solidFill>
                <a:latin typeface="+mj-lt"/>
              </a:rPr>
              <a:t>je </a:t>
            </a:r>
            <a:r>
              <a:rPr lang="hr-HR" sz="2500" dirty="0" smtClean="0">
                <a:solidFill>
                  <a:srgbClr val="FF0000"/>
                </a:solidFill>
                <a:latin typeface="+mj-lt"/>
              </a:rPr>
              <a:t>pravac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. Taj pravac zovemo </a:t>
            </a:r>
            <a:r>
              <a:rPr lang="hr-HR" sz="2500" b="1" dirty="0" err="1">
                <a:solidFill>
                  <a:srgbClr val="FF0000"/>
                </a:solidFill>
                <a:latin typeface="+mj-lt"/>
              </a:rPr>
              <a:t>presječnicom</a:t>
            </a:r>
            <a:r>
              <a:rPr lang="hr-HR" sz="2500" b="1" dirty="0">
                <a:solidFill>
                  <a:srgbClr val="FF0000"/>
                </a:solidFill>
                <a:latin typeface="+mj-lt"/>
              </a:rPr>
              <a:t> ravnina</a:t>
            </a:r>
            <a:r>
              <a:rPr lang="hr-HR" sz="25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539552" y="692696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sz="3600" kern="0" dirty="0" smtClean="0"/>
              <a:t>Međusobni položaj dviju ravnina u prostoru</a:t>
            </a:r>
            <a:endParaRPr lang="hr-HR" sz="3600" kern="0" dirty="0"/>
          </a:p>
        </p:txBody>
      </p:sp>
    </p:spTree>
    <p:extLst>
      <p:ext uri="{BB962C8B-B14F-4D97-AF65-F5344CB8AC3E}">
        <p14:creationId xmlns:p14="http://schemas.microsoft.com/office/powerpoint/2010/main" val="6097591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30815" y="4240418"/>
            <a:ext cx="9165371" cy="2592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vi-VN" b="1" dirty="0">
                <a:solidFill>
                  <a:schemeClr val="accent6">
                    <a:lumMod val="75000"/>
                  </a:schemeClr>
                </a:solidFill>
              </a:rPr>
              <a:t>Kvadar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je dio prostora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omeđen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sa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šest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pravokutnika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od kojih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su 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susjedni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eđusobno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okomiti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Pravokutnici -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strane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ili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plohe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kvadra (6)</a:t>
            </a: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Dužine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 - bridovi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kvadra (12)</a:t>
            </a: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Točke - v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rhovi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kvadra (8)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634643" cy="424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087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29814"/>
            <a:ext cx="8954202" cy="1143000"/>
          </a:xfrm>
        </p:spPr>
        <p:txBody>
          <a:bodyPr/>
          <a:lstStyle/>
          <a:p>
            <a:pPr algn="l"/>
            <a:r>
              <a:rPr lang="hr-HR" sz="3200" dirty="0" smtClean="0"/>
              <a:t>Primjer 1. Nacrtaj kvadar ABCDEFGH. U kojem su međusobnom položaju ravnine:</a:t>
            </a:r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a) ABC i EFG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b) BCG i EFG</a:t>
            </a:r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53056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5559"/>
            <a:ext cx="253056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aralelogram 5"/>
          <p:cNvSpPr/>
          <p:nvPr/>
        </p:nvSpPr>
        <p:spPr>
          <a:xfrm>
            <a:off x="364675" y="2758450"/>
            <a:ext cx="3456384" cy="1224136"/>
          </a:xfrm>
          <a:prstGeom prst="parallelogram">
            <a:avLst>
              <a:gd name="adj" fmla="val 97876"/>
            </a:avLst>
          </a:prstGeom>
          <a:solidFill>
            <a:srgbClr val="0070C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aralelogram 10"/>
          <p:cNvSpPr/>
          <p:nvPr/>
        </p:nvSpPr>
        <p:spPr>
          <a:xfrm>
            <a:off x="364675" y="4543751"/>
            <a:ext cx="3456384" cy="1224136"/>
          </a:xfrm>
          <a:prstGeom prst="parallelogram">
            <a:avLst>
              <a:gd name="adj" fmla="val 97876"/>
            </a:avLst>
          </a:prstGeom>
          <a:solidFill>
            <a:srgbClr val="FF00FF">
              <a:alpha val="4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aralelogram 11"/>
          <p:cNvSpPr/>
          <p:nvPr/>
        </p:nvSpPr>
        <p:spPr>
          <a:xfrm>
            <a:off x="4685155" y="2806080"/>
            <a:ext cx="3631262" cy="1224136"/>
          </a:xfrm>
          <a:prstGeom prst="parallelogram">
            <a:avLst>
              <a:gd name="adj" fmla="val 97876"/>
            </a:avLst>
          </a:prstGeom>
          <a:solidFill>
            <a:srgbClr val="0070C0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aralelogram 12"/>
          <p:cNvSpPr/>
          <p:nvPr/>
        </p:nvSpPr>
        <p:spPr>
          <a:xfrm rot="16200000" flipV="1">
            <a:off x="4803330" y="3382830"/>
            <a:ext cx="4485315" cy="1265283"/>
          </a:xfrm>
          <a:prstGeom prst="parallelogram">
            <a:avLst>
              <a:gd name="adj" fmla="val 99074"/>
            </a:avLst>
          </a:prstGeom>
          <a:solidFill>
            <a:srgbClr val="FF00FF">
              <a:alpha val="4470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364675" y="5781075"/>
            <a:ext cx="3389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500" dirty="0" smtClean="0">
                <a:latin typeface="+mj-lt"/>
              </a:rPr>
              <a:t>Ravnine su usporedne</a:t>
            </a:r>
            <a:endParaRPr lang="hr-HR" sz="2500" dirty="0">
              <a:latin typeface="+mj-lt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4627015" y="5611505"/>
            <a:ext cx="17710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latin typeface="+mj-lt"/>
              </a:rPr>
              <a:t>Ravnine se sijeku  po pravcu FG</a:t>
            </a:r>
            <a:endParaRPr lang="hr-HR" sz="2500" dirty="0">
              <a:latin typeface="+mj-lt"/>
            </a:endParaRPr>
          </a:p>
        </p:txBody>
      </p:sp>
      <p:cxnSp>
        <p:nvCxnSpPr>
          <p:cNvPr id="17" name="Ravni poveznik 16"/>
          <p:cNvCxnSpPr/>
          <p:nvPr/>
        </p:nvCxnSpPr>
        <p:spPr>
          <a:xfrm flipV="1">
            <a:off x="5214809" y="2204864"/>
            <a:ext cx="3101608" cy="2925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kcijski gumb: Prilagođeno 2">
            <a:hlinkClick r:id="" action="ppaction://noaction" highlightClick="1"/>
          </p:cNvPr>
          <p:cNvSpPr/>
          <p:nvPr/>
        </p:nvSpPr>
        <p:spPr>
          <a:xfrm>
            <a:off x="2154801" y="6353944"/>
            <a:ext cx="1573890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  <p:sp>
        <p:nvSpPr>
          <p:cNvPr id="15" name="Akcijski gumb: Prilagođeno 14">
            <a:hlinkClick r:id="" action="ppaction://noaction" highlightClick="1"/>
          </p:cNvPr>
          <p:cNvSpPr/>
          <p:nvPr/>
        </p:nvSpPr>
        <p:spPr>
          <a:xfrm>
            <a:off x="7380312" y="6361378"/>
            <a:ext cx="1573890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7638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964488" cy="1143000"/>
          </a:xfrm>
        </p:spPr>
        <p:txBody>
          <a:bodyPr/>
          <a:lstStyle/>
          <a:p>
            <a:pPr algn="l"/>
            <a:r>
              <a:rPr lang="hr-HR" sz="3200" dirty="0" smtClean="0"/>
              <a:t>1. </a:t>
            </a:r>
            <a:r>
              <a:rPr lang="vi-VN" sz="3200" dirty="0"/>
              <a:t>U kojem se međusobnom položaju nalaze ravnina ploče i ravnina stola u tvojoj učionici?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70515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09600"/>
            <a:ext cx="8458200" cy="1143000"/>
          </a:xfrm>
        </p:spPr>
        <p:txBody>
          <a:bodyPr/>
          <a:lstStyle/>
          <a:p>
            <a:pPr algn="l"/>
            <a:r>
              <a:rPr lang="hr-HR" sz="3200" dirty="0" smtClean="0"/>
              <a:t>2. </a:t>
            </a:r>
            <a:r>
              <a:rPr lang="hr-HR" sz="3200" dirty="0"/>
              <a:t>Promatrajući zidove učionice kao modele ravnina, pokaži: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6851104" cy="4525963"/>
          </a:xfrm>
        </p:spPr>
        <p:txBody>
          <a:bodyPr/>
          <a:lstStyle/>
          <a:p>
            <a:r>
              <a:rPr lang="hr-HR" dirty="0"/>
              <a:t>a) usporedne ravnine</a:t>
            </a:r>
          </a:p>
          <a:p>
            <a:r>
              <a:rPr lang="fi-FI" dirty="0"/>
              <a:t>b) ravnine koje se </a:t>
            </a:r>
            <a:r>
              <a:rPr lang="fi-FI" dirty="0" smtClean="0"/>
              <a:t>sijeku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93886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algn="l"/>
            <a:r>
              <a:rPr lang="hr-HR" sz="3200" dirty="0" smtClean="0"/>
              <a:t>3. </a:t>
            </a:r>
            <a:r>
              <a:rPr lang="hr-HR" sz="3200" dirty="0"/>
              <a:t>Nacrtaj kvadar </a:t>
            </a:r>
            <a:r>
              <a:rPr lang="hr-HR" sz="3200" i="1" dirty="0"/>
              <a:t>ABCDEFGH </a:t>
            </a:r>
            <a:r>
              <a:rPr lang="hr-HR" sz="3200" dirty="0"/>
              <a:t>i istakni </a:t>
            </a:r>
            <a:r>
              <a:rPr lang="hr-HR" sz="3200" dirty="0" smtClean="0"/>
              <a:t> ravninu </a:t>
            </a:r>
            <a:r>
              <a:rPr lang="hr-HR" sz="3200" dirty="0"/>
              <a:t>koja je usporedna s ravninom: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pl-PL" i="1" dirty="0" smtClean="0"/>
              <a:t>BCD 				b) BCF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endParaRPr lang="pl-PL" i="1" dirty="0"/>
          </a:p>
          <a:p>
            <a:pPr marL="514350" indent="-514350">
              <a:lnSpc>
                <a:spcPct val="150000"/>
              </a:lnSpc>
              <a:buAutoNum type="alphaLcParenR"/>
            </a:pPr>
            <a:endParaRPr lang="pl-PL" i="1" dirty="0" smtClean="0"/>
          </a:p>
          <a:p>
            <a:pPr>
              <a:lnSpc>
                <a:spcPct val="150000"/>
              </a:lnSpc>
            </a:pPr>
            <a:r>
              <a:rPr lang="pl-PL" i="1" dirty="0" smtClean="0"/>
              <a:t>c) DCH  				d)</a:t>
            </a:r>
            <a:r>
              <a:rPr lang="de-DE" i="1" dirty="0" smtClean="0"/>
              <a:t>ABE</a:t>
            </a:r>
            <a:endParaRPr lang="hr-HR" i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9526"/>
            <a:ext cx="2249885" cy="26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33131"/>
            <a:ext cx="2249885" cy="26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61" y="1569525"/>
            <a:ext cx="2249885" cy="26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61" y="4161415"/>
            <a:ext cx="2249885" cy="262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8344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09600"/>
            <a:ext cx="8892480" cy="1143000"/>
          </a:xfrm>
        </p:spPr>
        <p:txBody>
          <a:bodyPr/>
          <a:lstStyle/>
          <a:p>
            <a:pPr algn="l"/>
            <a:r>
              <a:rPr lang="hr-HR" sz="3200" dirty="0" smtClean="0"/>
              <a:t>4. </a:t>
            </a:r>
            <a:r>
              <a:rPr lang="hr-HR" sz="3200" dirty="0"/>
              <a:t>Nacrtaj kocku </a:t>
            </a:r>
            <a:r>
              <a:rPr lang="hr-HR" sz="3200" i="1" dirty="0"/>
              <a:t>ABCDEFGH </a:t>
            </a:r>
            <a:r>
              <a:rPr lang="hr-HR" sz="3200" dirty="0"/>
              <a:t>i ispiši ravnine koje sijeku ravninu: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/>
              <a:t>ABC</a:t>
            </a:r>
            <a:r>
              <a:rPr lang="hr-HR" dirty="0" smtClean="0"/>
              <a:t>		</a:t>
            </a:r>
            <a:r>
              <a:rPr lang="en-US" dirty="0" smtClean="0"/>
              <a:t> </a:t>
            </a:r>
            <a:r>
              <a:rPr lang="hr-HR" dirty="0" smtClean="0"/>
              <a:t>        </a:t>
            </a:r>
            <a:r>
              <a:rPr lang="en-US" dirty="0" smtClean="0"/>
              <a:t>b) </a:t>
            </a:r>
            <a:r>
              <a:rPr lang="en-US" i="1" dirty="0" smtClean="0"/>
              <a:t>BCG</a:t>
            </a:r>
            <a:r>
              <a:rPr lang="hr-HR" dirty="0" smtClean="0"/>
              <a:t>			</a:t>
            </a:r>
            <a:r>
              <a:rPr lang="en-US" dirty="0" smtClean="0"/>
              <a:t>c) </a:t>
            </a:r>
            <a:r>
              <a:rPr lang="en-US" i="1" dirty="0" smtClean="0"/>
              <a:t>D</a:t>
            </a:r>
            <a:r>
              <a:rPr lang="hr-HR" i="1" dirty="0" smtClean="0"/>
              <a:t>CF</a:t>
            </a:r>
          </a:p>
          <a:p>
            <a:endParaRPr lang="hr-HR" i="1" dirty="0"/>
          </a:p>
          <a:p>
            <a:endParaRPr lang="hr-HR" i="1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26460"/>
              </p:ext>
            </p:extLst>
          </p:nvPr>
        </p:nvGraphicFramePr>
        <p:xfrm>
          <a:off x="1115616" y="2564904"/>
          <a:ext cx="2592288" cy="2574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Bitmap Image" r:id="rId3" imgW="1819529" imgH="1809524" progId="Paint.Picture">
                  <p:embed/>
                </p:oleObj>
              </mc:Choice>
              <mc:Fallback>
                <p:oleObj name="Bitmap Image" r:id="rId3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64904"/>
                        <a:ext cx="2592288" cy="2574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73037"/>
              </p:ext>
            </p:extLst>
          </p:nvPr>
        </p:nvGraphicFramePr>
        <p:xfrm>
          <a:off x="5148064" y="2564904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Bitmap Image" r:id="rId5" imgW="1819529" imgH="1809524" progId="Paint.Picture">
                  <p:embed/>
                </p:oleObj>
              </mc:Choice>
              <mc:Fallback>
                <p:oleObj name="Bitmap Image" r:id="rId5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564904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48239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/>
          <a:lstStyle/>
          <a:p>
            <a:pPr algn="l"/>
            <a:r>
              <a:rPr lang="hr-HR" sz="3200" dirty="0"/>
              <a:t>5</a:t>
            </a:r>
            <a:r>
              <a:rPr lang="hr-HR" sz="3200" dirty="0" smtClean="0"/>
              <a:t>. </a:t>
            </a:r>
            <a:r>
              <a:rPr lang="vi-VN" sz="3200" dirty="0"/>
              <a:t>Odredi međusobni položaj </a:t>
            </a:r>
            <a:r>
              <a:rPr lang="vi-VN" sz="3200" dirty="0" smtClean="0"/>
              <a:t>ravnina</a:t>
            </a:r>
            <a:r>
              <a:rPr lang="hr-HR" sz="3200" dirty="0" smtClean="0"/>
              <a:t> kocke ABCDEFGH</a:t>
            </a:r>
            <a:r>
              <a:rPr lang="vi-VN" sz="3200" dirty="0" smtClean="0"/>
              <a:t>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a) </a:t>
            </a:r>
            <a:r>
              <a:rPr lang="it-IT" i="1" dirty="0"/>
              <a:t>ADE </a:t>
            </a:r>
            <a:r>
              <a:rPr lang="it-IT" dirty="0"/>
              <a:t>i </a:t>
            </a:r>
            <a:r>
              <a:rPr lang="it-IT" i="1" dirty="0" smtClean="0"/>
              <a:t>CGF</a:t>
            </a: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it-IT" dirty="0" smtClean="0"/>
              <a:t>b</a:t>
            </a:r>
            <a:r>
              <a:rPr lang="it-IT" dirty="0"/>
              <a:t>) </a:t>
            </a:r>
            <a:r>
              <a:rPr lang="it-IT" i="1" dirty="0"/>
              <a:t>ACD </a:t>
            </a:r>
            <a:r>
              <a:rPr lang="it-IT" dirty="0"/>
              <a:t>i </a:t>
            </a:r>
            <a:r>
              <a:rPr lang="it-IT" i="1" dirty="0" smtClean="0"/>
              <a:t>DCG</a:t>
            </a: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it-IT" dirty="0" smtClean="0"/>
              <a:t>c</a:t>
            </a:r>
            <a:r>
              <a:rPr lang="it-IT" dirty="0"/>
              <a:t>) </a:t>
            </a:r>
            <a:r>
              <a:rPr lang="it-IT" i="1" dirty="0"/>
              <a:t>BCG </a:t>
            </a:r>
            <a:r>
              <a:rPr lang="it-IT" dirty="0"/>
              <a:t>i </a:t>
            </a:r>
            <a:r>
              <a:rPr lang="it-IT" i="1" dirty="0" smtClean="0"/>
              <a:t>CHE</a:t>
            </a:r>
            <a:endParaRPr lang="hr-HR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5722"/>
              </p:ext>
            </p:extLst>
          </p:nvPr>
        </p:nvGraphicFramePr>
        <p:xfrm>
          <a:off x="539750" y="3158331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Bitmap Image" r:id="rId3" imgW="1819529" imgH="1809524" progId="Paint.Picture">
                  <p:embed/>
                </p:oleObj>
              </mc:Choice>
              <mc:Fallback>
                <p:oleObj name="Bitmap Image" r:id="rId3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58331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60099"/>
              </p:ext>
            </p:extLst>
          </p:nvPr>
        </p:nvGraphicFramePr>
        <p:xfrm>
          <a:off x="3491880" y="3157711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Bitmap Image" r:id="rId5" imgW="1819529" imgH="1809524" progId="Paint.Picture">
                  <p:embed/>
                </p:oleObj>
              </mc:Choice>
              <mc:Fallback>
                <p:oleObj name="Bitmap Image" r:id="rId5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157711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89948"/>
              </p:ext>
            </p:extLst>
          </p:nvPr>
        </p:nvGraphicFramePr>
        <p:xfrm>
          <a:off x="6300192" y="3140968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Bitmap Image" r:id="rId6" imgW="1819529" imgH="1809524" progId="Paint.Picture">
                  <p:embed/>
                </p:oleObj>
              </mc:Choice>
              <mc:Fallback>
                <p:oleObj name="Bitmap Image" r:id="rId6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140968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12220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8350696" cy="1143000"/>
          </a:xfrm>
        </p:spPr>
        <p:txBody>
          <a:bodyPr/>
          <a:lstStyle/>
          <a:p>
            <a:pPr algn="l"/>
            <a:r>
              <a:rPr lang="hr-HR" sz="3200" dirty="0"/>
              <a:t>5</a:t>
            </a:r>
            <a:r>
              <a:rPr lang="hr-HR" sz="3200" dirty="0" smtClean="0"/>
              <a:t>. </a:t>
            </a:r>
            <a:r>
              <a:rPr lang="vi-VN" sz="3200" dirty="0"/>
              <a:t>Odredi međusobni položaj </a:t>
            </a:r>
            <a:r>
              <a:rPr lang="vi-VN" sz="3200" dirty="0" smtClean="0"/>
              <a:t>ravnina</a:t>
            </a:r>
            <a:r>
              <a:rPr lang="hr-HR" sz="3200" dirty="0" smtClean="0"/>
              <a:t> kocke ABCDEFGH</a:t>
            </a:r>
            <a:r>
              <a:rPr lang="vi-VN" sz="3200" dirty="0" smtClean="0"/>
              <a:t>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81200"/>
            <a:ext cx="8278688" cy="411480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d) </a:t>
            </a:r>
            <a:r>
              <a:rPr lang="hr-HR" i="1" dirty="0"/>
              <a:t>ABE </a:t>
            </a:r>
            <a:r>
              <a:rPr lang="hr-HR" dirty="0"/>
              <a:t>i </a:t>
            </a:r>
            <a:r>
              <a:rPr lang="hr-HR" i="1" dirty="0" smtClean="0"/>
              <a:t>GHD</a:t>
            </a:r>
            <a:r>
              <a:rPr lang="hr-HR" dirty="0"/>
              <a:t> </a:t>
            </a:r>
            <a:r>
              <a:rPr lang="hr-HR" dirty="0" smtClean="0"/>
              <a:t>	 </a:t>
            </a:r>
            <a:r>
              <a:rPr lang="hr-HR" dirty="0"/>
              <a:t>e) </a:t>
            </a:r>
            <a:r>
              <a:rPr lang="hr-HR" i="1" dirty="0"/>
              <a:t>ABG </a:t>
            </a:r>
            <a:r>
              <a:rPr lang="hr-HR" dirty="0"/>
              <a:t>i </a:t>
            </a:r>
            <a:r>
              <a:rPr lang="hr-HR" i="1" dirty="0" smtClean="0"/>
              <a:t>CFD</a:t>
            </a:r>
            <a:r>
              <a:rPr lang="hr-HR" dirty="0" smtClean="0"/>
              <a:t>	   f) </a:t>
            </a:r>
            <a:r>
              <a:rPr lang="hr-HR" i="1" dirty="0"/>
              <a:t>BCD </a:t>
            </a:r>
            <a:r>
              <a:rPr lang="hr-HR" dirty="0"/>
              <a:t>i </a:t>
            </a:r>
            <a:r>
              <a:rPr lang="hr-HR" i="1" dirty="0" smtClean="0"/>
              <a:t>EHF</a:t>
            </a:r>
            <a:endParaRPr lang="hr-H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02337"/>
              </p:ext>
            </p:extLst>
          </p:nvPr>
        </p:nvGraphicFramePr>
        <p:xfrm>
          <a:off x="539750" y="3285604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Bitmap Image" r:id="rId3" imgW="1819529" imgH="1809524" progId="Paint.Picture">
                  <p:embed/>
                </p:oleObj>
              </mc:Choice>
              <mc:Fallback>
                <p:oleObj name="Bitmap Image" r:id="rId3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85604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71248"/>
              </p:ext>
            </p:extLst>
          </p:nvPr>
        </p:nvGraphicFramePr>
        <p:xfrm>
          <a:off x="3419872" y="3284984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Bitmap Image" r:id="rId5" imgW="1819529" imgH="1809524" progId="Paint.Picture">
                  <p:embed/>
                </p:oleObj>
              </mc:Choice>
              <mc:Fallback>
                <p:oleObj name="Bitmap Image" r:id="rId5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66676"/>
              </p:ext>
            </p:extLst>
          </p:nvPr>
        </p:nvGraphicFramePr>
        <p:xfrm>
          <a:off x="6300192" y="3284984"/>
          <a:ext cx="259238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Bitmap Image" r:id="rId6" imgW="1819529" imgH="1809524" progId="Paint.Picture">
                  <p:embed/>
                </p:oleObj>
              </mc:Choice>
              <mc:Fallback>
                <p:oleObj name="Bitmap Image" r:id="rId6" imgW="1819529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3284984"/>
                        <a:ext cx="259238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39922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09600"/>
            <a:ext cx="8278688" cy="1143000"/>
          </a:xfrm>
        </p:spPr>
        <p:txBody>
          <a:bodyPr/>
          <a:lstStyle/>
          <a:p>
            <a:pPr algn="l"/>
            <a:r>
              <a:rPr lang="hr-HR" sz="3200" dirty="0"/>
              <a:t>6</a:t>
            </a:r>
            <a:r>
              <a:rPr lang="hr-HR" sz="3200" dirty="0" smtClean="0"/>
              <a:t>. </a:t>
            </a:r>
            <a:r>
              <a:rPr lang="hr-HR" sz="3200" dirty="0"/>
              <a:t>Nacrtaj kvadar </a:t>
            </a:r>
            <a:r>
              <a:rPr lang="hr-HR" sz="3200" i="1" dirty="0"/>
              <a:t>ABCDEFGH </a:t>
            </a:r>
            <a:r>
              <a:rPr lang="hr-HR" sz="3200" dirty="0"/>
              <a:t>te odredi </a:t>
            </a:r>
            <a:r>
              <a:rPr lang="hr-HR" sz="3200" dirty="0" err="1"/>
              <a:t>presječnicu</a:t>
            </a:r>
            <a:r>
              <a:rPr lang="hr-HR" sz="3200" dirty="0"/>
              <a:t> ravnina: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i="1" dirty="0" smtClean="0"/>
              <a:t>EFG </a:t>
            </a:r>
            <a:r>
              <a:rPr lang="hr-HR" dirty="0"/>
              <a:t>i </a:t>
            </a:r>
            <a:r>
              <a:rPr lang="hr-HR" i="1" dirty="0" smtClean="0"/>
              <a:t>BCG			</a:t>
            </a:r>
            <a:r>
              <a:rPr lang="hr-HR" dirty="0" smtClean="0"/>
              <a:t>b</a:t>
            </a:r>
            <a:r>
              <a:rPr lang="hr-HR" dirty="0"/>
              <a:t>) </a:t>
            </a:r>
            <a:r>
              <a:rPr lang="hr-HR" i="1" dirty="0"/>
              <a:t>ADH </a:t>
            </a:r>
            <a:r>
              <a:rPr lang="hr-HR" dirty="0"/>
              <a:t>i </a:t>
            </a:r>
            <a:r>
              <a:rPr lang="hr-HR" i="1" dirty="0" smtClean="0"/>
              <a:t>DCG</a:t>
            </a: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592288" cy="30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06490"/>
            <a:ext cx="2592288" cy="30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410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206680" cy="1143000"/>
          </a:xfrm>
        </p:spPr>
        <p:txBody>
          <a:bodyPr/>
          <a:lstStyle/>
          <a:p>
            <a:pPr algn="l"/>
            <a:r>
              <a:rPr lang="hr-HR" sz="3200" dirty="0"/>
              <a:t>6</a:t>
            </a:r>
            <a:r>
              <a:rPr lang="hr-HR" sz="3200" dirty="0" smtClean="0"/>
              <a:t>. </a:t>
            </a:r>
            <a:r>
              <a:rPr lang="hr-HR" sz="3200" dirty="0"/>
              <a:t>Nacrtaj kvadar </a:t>
            </a:r>
            <a:r>
              <a:rPr lang="hr-HR" sz="3200" i="1" dirty="0"/>
              <a:t>ABCDEFGH </a:t>
            </a:r>
            <a:r>
              <a:rPr lang="hr-HR" sz="3200" dirty="0"/>
              <a:t>te odredi </a:t>
            </a:r>
            <a:r>
              <a:rPr lang="hr-HR" sz="3200" dirty="0" err="1"/>
              <a:t>presječnicu</a:t>
            </a:r>
            <a:r>
              <a:rPr lang="hr-HR" sz="3200" dirty="0"/>
              <a:t> ravnina: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c</a:t>
            </a:r>
            <a:r>
              <a:rPr lang="hr-HR" dirty="0"/>
              <a:t>) </a:t>
            </a:r>
            <a:r>
              <a:rPr lang="hr-HR" i="1" dirty="0"/>
              <a:t>FGH </a:t>
            </a:r>
            <a:r>
              <a:rPr lang="hr-HR" dirty="0"/>
              <a:t>i </a:t>
            </a:r>
            <a:r>
              <a:rPr lang="hr-HR" i="1" dirty="0" smtClean="0"/>
              <a:t>DCF</a:t>
            </a:r>
            <a:r>
              <a:rPr lang="hr-HR" dirty="0"/>
              <a:t>	</a:t>
            </a:r>
            <a:r>
              <a:rPr lang="hr-HR" dirty="0" smtClean="0"/>
              <a:t>		d</a:t>
            </a:r>
            <a:r>
              <a:rPr lang="hr-HR" dirty="0"/>
              <a:t>) </a:t>
            </a:r>
            <a:r>
              <a:rPr lang="hr-HR" i="1" dirty="0"/>
              <a:t>DBF </a:t>
            </a:r>
            <a:r>
              <a:rPr lang="hr-HR" dirty="0"/>
              <a:t>i </a:t>
            </a:r>
            <a:r>
              <a:rPr lang="hr-HR" i="1" dirty="0"/>
              <a:t>DGH</a:t>
            </a:r>
            <a:r>
              <a:rPr lang="hr-HR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3458"/>
            <a:ext cx="2592288" cy="30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03458"/>
            <a:ext cx="2592288" cy="30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255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7890" y="404664"/>
            <a:ext cx="9054386" cy="1143000"/>
          </a:xfrm>
        </p:spPr>
        <p:txBody>
          <a:bodyPr/>
          <a:lstStyle/>
          <a:p>
            <a:pPr algn="l"/>
            <a:r>
              <a:rPr lang="hr-HR" sz="3200" dirty="0"/>
              <a:t>7</a:t>
            </a:r>
            <a:r>
              <a:rPr lang="hr-HR" sz="3200" dirty="0" smtClean="0"/>
              <a:t>. Pokraj </a:t>
            </a:r>
            <a:r>
              <a:rPr lang="hr-HR" sz="3200" dirty="0"/>
              <a:t>točne izjave zaokruži DA, a pokraj netočne NE.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7345398" cy="3161326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/>
              <a:t>Ravnina </a:t>
            </a:r>
            <a:r>
              <a:rPr lang="vi-VN" dirty="0"/>
              <a:t>određena točkama </a:t>
            </a:r>
            <a:r>
              <a:rPr lang="vi-VN" i="1" dirty="0"/>
              <a:t>A</a:t>
            </a:r>
            <a:r>
              <a:rPr lang="vi-VN" dirty="0"/>
              <a:t>, </a:t>
            </a:r>
            <a:r>
              <a:rPr lang="vi-VN" i="1" dirty="0"/>
              <a:t>B </a:t>
            </a:r>
            <a:r>
              <a:rPr lang="vi-VN" dirty="0"/>
              <a:t>i </a:t>
            </a:r>
            <a:r>
              <a:rPr lang="vi-VN" i="1" dirty="0"/>
              <a:t>F </a:t>
            </a:r>
            <a:r>
              <a:rPr lang="vi-VN" dirty="0"/>
              <a:t>usporedna je s ravninom </a:t>
            </a:r>
            <a:r>
              <a:rPr lang="vi-VN" dirty="0" smtClean="0"/>
              <a:t>određenom</a:t>
            </a:r>
            <a:r>
              <a:rPr lang="hr-HR" dirty="0" smtClean="0"/>
              <a:t> točkama </a:t>
            </a:r>
            <a:r>
              <a:rPr lang="hr-HR" i="1" dirty="0"/>
              <a:t>D</a:t>
            </a:r>
            <a:r>
              <a:rPr lang="hr-HR" dirty="0"/>
              <a:t>, </a:t>
            </a:r>
            <a:r>
              <a:rPr lang="hr-HR" i="1" dirty="0"/>
              <a:t>H </a:t>
            </a:r>
            <a:r>
              <a:rPr lang="hr-HR" dirty="0"/>
              <a:t>i </a:t>
            </a:r>
            <a:r>
              <a:rPr lang="hr-HR" i="1" dirty="0"/>
              <a:t>E</a:t>
            </a:r>
            <a:r>
              <a:rPr lang="hr-HR" dirty="0"/>
              <a:t>. </a:t>
            </a:r>
            <a:endParaRPr lang="hr-HR" dirty="0" smtClean="0"/>
          </a:p>
          <a:p>
            <a:endParaRPr lang="hr-HR" b="1" dirty="0"/>
          </a:p>
          <a:p>
            <a:r>
              <a:rPr lang="hr-HR" dirty="0" err="1"/>
              <a:t>Presječnica</a:t>
            </a:r>
            <a:r>
              <a:rPr lang="hr-HR" dirty="0"/>
              <a:t> ravnina </a:t>
            </a:r>
            <a:r>
              <a:rPr lang="hr-HR" i="1" dirty="0"/>
              <a:t>ABC </a:t>
            </a:r>
            <a:r>
              <a:rPr lang="hr-HR" dirty="0"/>
              <a:t>i </a:t>
            </a:r>
            <a:r>
              <a:rPr lang="hr-HR" i="1" dirty="0"/>
              <a:t>DCF </a:t>
            </a:r>
            <a:r>
              <a:rPr lang="hr-HR" dirty="0"/>
              <a:t>je pravac </a:t>
            </a:r>
            <a:r>
              <a:rPr lang="hr-HR" i="1" dirty="0"/>
              <a:t>CD</a:t>
            </a:r>
            <a:r>
              <a:rPr lang="hr-HR" dirty="0"/>
              <a:t>. </a:t>
            </a:r>
            <a:endParaRPr lang="hr-HR" dirty="0" smtClean="0"/>
          </a:p>
          <a:p>
            <a:endParaRPr lang="hr-HR" b="1" dirty="0"/>
          </a:p>
          <a:p>
            <a:r>
              <a:rPr lang="hr-HR" dirty="0"/>
              <a:t>Ravnine </a:t>
            </a:r>
            <a:r>
              <a:rPr lang="hr-HR" i="1" dirty="0"/>
              <a:t>ABC </a:t>
            </a:r>
            <a:r>
              <a:rPr lang="hr-HR" dirty="0"/>
              <a:t>i </a:t>
            </a:r>
            <a:r>
              <a:rPr lang="hr-HR" i="1" dirty="0"/>
              <a:t>BCF </a:t>
            </a:r>
            <a:r>
              <a:rPr lang="hr-HR" dirty="0"/>
              <a:t>sijeku se, a njihov je presjek pravac </a:t>
            </a:r>
            <a:r>
              <a:rPr lang="hr-HR" i="1" dirty="0"/>
              <a:t>BF</a:t>
            </a:r>
            <a:r>
              <a:rPr lang="hr-HR" dirty="0"/>
              <a:t>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9120"/>
            <a:ext cx="1944216" cy="23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kcijski gumb: Prilagođeno 3">
            <a:hlinkClick r:id="rId3" action="ppaction://hlinksldjump" highlightClick="1"/>
          </p:cNvPr>
          <p:cNvSpPr/>
          <p:nvPr/>
        </p:nvSpPr>
        <p:spPr>
          <a:xfrm>
            <a:off x="7597824" y="162880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DA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kcijski gumb: Prilagođeno 7">
            <a:hlinkClick r:id="rId4" action="ppaction://hlinksldjump" highlightClick="1"/>
          </p:cNvPr>
          <p:cNvSpPr/>
          <p:nvPr/>
        </p:nvSpPr>
        <p:spPr>
          <a:xfrm>
            <a:off x="8423920" y="162880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NE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kcijski gumb: Prilagođeno 8">
            <a:hlinkClick r:id="rId4" action="ppaction://hlinksldjump" highlightClick="1"/>
          </p:cNvPr>
          <p:cNvSpPr/>
          <p:nvPr/>
        </p:nvSpPr>
        <p:spPr>
          <a:xfrm>
            <a:off x="7596918" y="270892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DA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kcijski gumb: Prilagođeno 9">
            <a:hlinkClick r:id="rId3" action="ppaction://hlinksldjump" highlightClick="1"/>
          </p:cNvPr>
          <p:cNvSpPr/>
          <p:nvPr/>
        </p:nvSpPr>
        <p:spPr>
          <a:xfrm>
            <a:off x="8423014" y="270892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NE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kcijski gumb: Prilagođeno 10">
            <a:hlinkClick r:id="rId3" action="ppaction://hlinksldjump" highlightClick="1"/>
          </p:cNvPr>
          <p:cNvSpPr/>
          <p:nvPr/>
        </p:nvSpPr>
        <p:spPr>
          <a:xfrm>
            <a:off x="7597824" y="378904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DA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kcijski gumb: Prilagođeno 11">
            <a:hlinkClick r:id="rId4" action="ppaction://hlinksldjump" highlightClick="1"/>
          </p:cNvPr>
          <p:cNvSpPr/>
          <p:nvPr/>
        </p:nvSpPr>
        <p:spPr>
          <a:xfrm>
            <a:off x="8423920" y="3789040"/>
            <a:ext cx="72008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b="1" dirty="0" smtClean="0">
                <a:solidFill>
                  <a:schemeClr val="bg1"/>
                </a:solidFill>
                <a:latin typeface="+mj-lt"/>
              </a:rPr>
              <a:t>NE</a:t>
            </a:r>
            <a:endParaRPr lang="hr-HR" sz="2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8869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2234" y="404664"/>
            <a:ext cx="8386229" cy="1143000"/>
          </a:xfrm>
        </p:spPr>
        <p:txBody>
          <a:bodyPr/>
          <a:lstStyle/>
          <a:p>
            <a:pPr algn="l"/>
            <a:r>
              <a:rPr lang="hr-HR" sz="3200" dirty="0" smtClean="0"/>
              <a:t>Primjer 1. Na kvadru ABCDEFGH nacrtaj pravac BH i ravninu ABH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71165" y="1772816"/>
            <a:ext cx="3810000" cy="4114800"/>
          </a:xfrm>
        </p:spPr>
        <p:txBody>
          <a:bodyPr/>
          <a:lstStyle/>
          <a:p>
            <a:r>
              <a:rPr lang="hr-HR" dirty="0" smtClean="0"/>
              <a:t>Pravac BH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8337" y="1772816"/>
            <a:ext cx="3810000" cy="4114800"/>
          </a:xfrm>
        </p:spPr>
        <p:txBody>
          <a:bodyPr/>
          <a:lstStyle/>
          <a:p>
            <a:r>
              <a:rPr lang="hr-HR" dirty="0" smtClean="0"/>
              <a:t>Ravnina ABH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2276872"/>
            <a:ext cx="3202595" cy="37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202595" cy="37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vni poveznik 7"/>
          <p:cNvCxnSpPr/>
          <p:nvPr/>
        </p:nvCxnSpPr>
        <p:spPr>
          <a:xfrm>
            <a:off x="1305353" y="1772816"/>
            <a:ext cx="1610463" cy="4824536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Paralelogram 14"/>
          <p:cNvSpPr/>
          <p:nvPr/>
        </p:nvSpPr>
        <p:spPr>
          <a:xfrm>
            <a:off x="5436096" y="2636912"/>
            <a:ext cx="2232248" cy="2841054"/>
          </a:xfrm>
          <a:prstGeom prst="parallelogram">
            <a:avLst>
              <a:gd name="adj" fmla="val 30018"/>
            </a:avLst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Akcijski gumb: Prilagođeno 15">
            <a:hlinkClick r:id="" action="ppaction://noaction" highlightClick="1"/>
          </p:cNvPr>
          <p:cNvSpPr/>
          <p:nvPr/>
        </p:nvSpPr>
        <p:spPr>
          <a:xfrm>
            <a:off x="3059832" y="6381327"/>
            <a:ext cx="1521333" cy="5063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  <p:sp>
        <p:nvSpPr>
          <p:cNvPr id="17" name="Akcijski gumb: Prilagođeno 16">
            <a:hlinkClick r:id="" action="ppaction://noaction" highlightClick="1"/>
          </p:cNvPr>
          <p:cNvSpPr/>
          <p:nvPr/>
        </p:nvSpPr>
        <p:spPr>
          <a:xfrm>
            <a:off x="7415201" y="6381328"/>
            <a:ext cx="1521333" cy="5063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97033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23528" y="1279301"/>
            <a:ext cx="8507288" cy="45259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Kažemo da je pravac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okomit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na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ravninu ako je siječe i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okomit je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na sve pravce u ravnini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koji </a:t>
            </a:r>
            <a:r>
              <a:rPr lang="vi-VN" dirty="0" smtClean="0">
                <a:solidFill>
                  <a:schemeClr val="accent6">
                    <a:lumMod val="50000"/>
                  </a:schemeClr>
                </a:solidFill>
              </a:rPr>
              <a:t>prolaze 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probodištem. 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vi-VN" dirty="0" smtClean="0">
                <a:solidFill>
                  <a:schemeClr val="accent6">
                    <a:lumMod val="50000"/>
                  </a:schemeClr>
                </a:solidFill>
              </a:rPr>
              <a:t>Međutim,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dovoljno je pokazati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da je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okomit na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dva pravca u ravnini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koji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prolaze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</a:rPr>
              <a:t>probodištem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72" y="4077072"/>
            <a:ext cx="4425472" cy="2309709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1" name="Naslov 1"/>
          <p:cNvSpPr txBox="1">
            <a:spLocks/>
          </p:cNvSpPr>
          <p:nvPr/>
        </p:nvSpPr>
        <p:spPr bwMode="auto">
          <a:xfrm>
            <a:off x="760040" y="44624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sr-Latn-R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600" kern="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dirty="0"/>
              <a:t>Okomitost pravca i ravnine. Okomitost dviju </a:t>
            </a:r>
            <a:r>
              <a:rPr lang="hr-HR" dirty="0" smtClean="0"/>
              <a:t>ravnina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70401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Primjer 1. </a:t>
            </a:r>
            <a:r>
              <a:rPr lang="hr-HR" sz="3200" dirty="0"/>
              <a:t>Koji su od </a:t>
            </a:r>
            <a:r>
              <a:rPr lang="hr-HR" sz="3200" dirty="0" smtClean="0"/>
              <a:t>pravaca istaknutih </a:t>
            </a:r>
            <a:r>
              <a:rPr lang="hr-HR" sz="3200" dirty="0"/>
              <a:t>na slici </a:t>
            </a:r>
            <a:r>
              <a:rPr lang="hr-HR" sz="3200" dirty="0" smtClean="0"/>
              <a:t>okomiti </a:t>
            </a:r>
            <a:r>
              <a:rPr lang="vi-VN" sz="3200" dirty="0" smtClean="0"/>
              <a:t>na </a:t>
            </a:r>
            <a:r>
              <a:rPr lang="vi-VN" sz="3200" dirty="0"/>
              <a:t>ravninu </a:t>
            </a:r>
            <a:r>
              <a:rPr lang="vi-VN" sz="3200" dirty="0" smtClean="0"/>
              <a:t>određenu</a:t>
            </a:r>
            <a:r>
              <a:rPr lang="hr-HR" sz="3200" dirty="0" smtClean="0"/>
              <a:t> bazom </a:t>
            </a:r>
            <a:r>
              <a:rPr lang="hr-HR" sz="3200" dirty="0"/>
              <a:t>kvadra?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Pravac FB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17005"/>
            <a:ext cx="4059613" cy="444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kcijski gumb: Prilagođeno 3">
            <a:hlinkClick r:id="" action="ppaction://noaction" highlightClick="1"/>
          </p:cNvPr>
          <p:cNvSpPr/>
          <p:nvPr/>
        </p:nvSpPr>
        <p:spPr>
          <a:xfrm>
            <a:off x="7668344" y="6309320"/>
            <a:ext cx="1475656" cy="548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chemeClr val="bg1"/>
                </a:solidFill>
                <a:latin typeface="+mj-lt"/>
              </a:rPr>
              <a:t>Rješenje</a:t>
            </a:r>
            <a:endParaRPr lang="hr-HR" sz="2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0757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74637"/>
            <a:ext cx="8686800" cy="17582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Kažemo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da su </a:t>
            </a:r>
            <a:r>
              <a:rPr lang="it-IT" dirty="0" err="1">
                <a:solidFill>
                  <a:schemeClr val="accent6">
                    <a:lumMod val="50000"/>
                  </a:schemeClr>
                </a:solidFill>
              </a:rPr>
              <a:t>dvije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ravnine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6">
                    <a:lumMod val="50000"/>
                  </a:schemeClr>
                </a:solidFill>
              </a:rPr>
              <a:t>međusobno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o</a:t>
            </a:r>
            <a:r>
              <a:rPr lang="vi-VN" b="1" dirty="0" smtClean="0">
                <a:solidFill>
                  <a:schemeClr val="accent6">
                    <a:lumMod val="50000"/>
                  </a:schemeClr>
                </a:solidFill>
              </a:rPr>
              <a:t>komite </a:t>
            </a:r>
            <a:r>
              <a:rPr lang="vi-VN" dirty="0" smtClean="0">
                <a:solidFill>
                  <a:schemeClr val="accent6">
                    <a:lumMod val="50000"/>
                  </a:schemeClr>
                </a:solidFill>
              </a:rPr>
              <a:t>ako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postoji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pravac u jednoj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ravnini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koji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je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okomit na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drugu ravninu.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3744416" cy="33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6533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Primjer 2. </a:t>
            </a:r>
            <a:r>
              <a:rPr lang="pl-PL" sz="3200" dirty="0"/>
              <a:t>Koja je od istaknutih ravnina na slici okomita </a:t>
            </a:r>
            <a:r>
              <a:rPr lang="pl-PL" sz="3200" dirty="0" smtClean="0"/>
              <a:t>na </a:t>
            </a:r>
            <a:r>
              <a:rPr lang="vi-VN" sz="3200" dirty="0" smtClean="0"/>
              <a:t>ravninu </a:t>
            </a:r>
            <a:r>
              <a:rPr lang="vi-VN" sz="3200" dirty="0"/>
              <a:t>određenu bazom kvadra?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Ravnina ABF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63" y="1612563"/>
            <a:ext cx="4608512" cy="472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kcijski gumb: Prilagođeno 3">
            <a:hlinkClick r:id="" action="ppaction://noaction" highlightClick="1"/>
          </p:cNvPr>
          <p:cNvSpPr/>
          <p:nvPr/>
        </p:nvSpPr>
        <p:spPr>
          <a:xfrm>
            <a:off x="7668344" y="6309320"/>
            <a:ext cx="1475656" cy="548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chemeClr val="bg1"/>
                </a:solidFill>
                <a:latin typeface="+mj-lt"/>
              </a:rPr>
              <a:t>Rješenje</a:t>
            </a:r>
            <a:endParaRPr lang="hr-HR" sz="2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0396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609600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1. </a:t>
            </a:r>
            <a:r>
              <a:rPr lang="vi-VN" sz="3200" dirty="0"/>
              <a:t>Nacrtaj kvadar </a:t>
            </a:r>
            <a:r>
              <a:rPr lang="vi-VN" sz="3200" i="1" dirty="0"/>
              <a:t>ABCDEFGH</a:t>
            </a:r>
            <a:r>
              <a:rPr lang="vi-VN" sz="3200" dirty="0"/>
              <a:t>, uoči ravninu </a:t>
            </a:r>
            <a:r>
              <a:rPr lang="vi-VN" sz="3200" i="1" dirty="0"/>
              <a:t>ABC </a:t>
            </a:r>
            <a:r>
              <a:rPr lang="vi-VN" sz="3200" dirty="0"/>
              <a:t>i navedi sve pravce koji su određeni s po </a:t>
            </a:r>
            <a:r>
              <a:rPr lang="vi-VN" sz="3200" dirty="0" smtClean="0"/>
              <a:t>dva</a:t>
            </a:r>
            <a:r>
              <a:rPr lang="hr-HR" sz="3200" dirty="0" smtClean="0"/>
              <a:t> </a:t>
            </a:r>
            <a:r>
              <a:rPr lang="pl-PL" sz="3200" dirty="0" smtClean="0"/>
              <a:t>vrha </a:t>
            </a:r>
            <a:r>
              <a:rPr lang="pl-PL" sz="3200" dirty="0"/>
              <a:t>kvadra, a okomiti su na tu ravninu.</a:t>
            </a:r>
            <a:endParaRPr lang="hr-H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93" y="1844824"/>
            <a:ext cx="3960440" cy="45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6366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2. </a:t>
            </a:r>
            <a:r>
              <a:rPr lang="hr-HR" sz="3200" dirty="0"/>
              <a:t>Nacrtaj kvadar </a:t>
            </a:r>
            <a:r>
              <a:rPr lang="hr-HR" sz="3200" i="1" dirty="0"/>
              <a:t>ABCDEFGH </a:t>
            </a:r>
            <a:r>
              <a:rPr lang="hr-HR" sz="3200" dirty="0"/>
              <a:t>i istakni ravnine (strane kvadra) koje su okomite na pravac: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de-DE" i="1" dirty="0" smtClean="0"/>
              <a:t>AB</a:t>
            </a:r>
            <a:r>
              <a:rPr lang="hr-HR" dirty="0"/>
              <a:t>	</a:t>
            </a:r>
            <a:r>
              <a:rPr lang="hr-HR" dirty="0" smtClean="0"/>
              <a:t>			</a:t>
            </a:r>
            <a:r>
              <a:rPr lang="de-DE" dirty="0" smtClean="0"/>
              <a:t>b</a:t>
            </a:r>
            <a:r>
              <a:rPr lang="de-DE" dirty="0"/>
              <a:t>) </a:t>
            </a:r>
            <a:r>
              <a:rPr lang="de-DE" i="1" dirty="0" smtClean="0"/>
              <a:t>BF</a:t>
            </a:r>
            <a:r>
              <a:rPr lang="hr-HR" dirty="0"/>
              <a:t>	</a:t>
            </a:r>
            <a:r>
              <a:rPr lang="hr-HR" dirty="0" smtClean="0"/>
              <a:t>	</a:t>
            </a:r>
            <a:r>
              <a:rPr lang="de-DE" dirty="0" smtClean="0"/>
              <a:t> </a:t>
            </a:r>
            <a:endParaRPr lang="hr-HR" dirty="0" smtClean="0"/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endParaRPr lang="hr-HR" dirty="0" smtClean="0"/>
          </a:p>
          <a:p>
            <a:r>
              <a:rPr lang="de-DE" dirty="0" smtClean="0"/>
              <a:t>c</a:t>
            </a:r>
            <a:r>
              <a:rPr lang="de-DE" dirty="0"/>
              <a:t>) </a:t>
            </a:r>
            <a:r>
              <a:rPr lang="de-DE" i="1" dirty="0" smtClean="0"/>
              <a:t>EH</a:t>
            </a:r>
            <a:r>
              <a:rPr lang="hr-HR" dirty="0"/>
              <a:t>	</a:t>
            </a:r>
            <a:r>
              <a:rPr lang="hr-HR" dirty="0" smtClean="0"/>
              <a:t>			</a:t>
            </a:r>
            <a:r>
              <a:rPr lang="de-DE" dirty="0" smtClean="0"/>
              <a:t>d</a:t>
            </a:r>
            <a:r>
              <a:rPr lang="de-DE" dirty="0"/>
              <a:t>) </a:t>
            </a:r>
            <a:r>
              <a:rPr lang="de-DE" i="1" dirty="0" smtClean="0"/>
              <a:t>HG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3669"/>
            <a:ext cx="1980220" cy="22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27" y="4158695"/>
            <a:ext cx="1980220" cy="22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41" y="1589567"/>
            <a:ext cx="1980220" cy="22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980220" cy="22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95884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496" y="33265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3. </a:t>
            </a:r>
            <a:r>
              <a:rPr lang="hr-HR" sz="3200" dirty="0"/>
              <a:t>Nacrtaj kvadar </a:t>
            </a:r>
            <a:r>
              <a:rPr lang="hr-HR" sz="3200" i="1" dirty="0"/>
              <a:t>ABCDEFGH </a:t>
            </a:r>
            <a:r>
              <a:rPr lang="hr-HR" sz="3200" dirty="0"/>
              <a:t>i istakni ravninu </a:t>
            </a:r>
            <a:r>
              <a:rPr lang="hr-HR" sz="3200" i="1" dirty="0"/>
              <a:t>FGH</a:t>
            </a:r>
            <a:r>
              <a:rPr lang="hr-HR" sz="3200" dirty="0"/>
              <a:t>. Navedi sve ravnine koje sadrže </a:t>
            </a:r>
            <a:r>
              <a:rPr lang="hr-HR" sz="3200" dirty="0" smtClean="0"/>
              <a:t>strane </a:t>
            </a:r>
            <a:r>
              <a:rPr lang="pl-PL" sz="3200" dirty="0" smtClean="0"/>
              <a:t>toga </a:t>
            </a:r>
            <a:r>
              <a:rPr lang="pl-PL" sz="3200" dirty="0"/>
              <a:t>kvadra, a okomite su na tu ravninu.</a:t>
            </a:r>
            <a:endParaRPr lang="hr-H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93" y="1844824"/>
            <a:ext cx="3960440" cy="45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5203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417638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4.</a:t>
            </a:r>
            <a:r>
              <a:rPr lang="hr-HR" sz="3200" dirty="0"/>
              <a:t> Nacrtaj kocku </a:t>
            </a:r>
            <a:r>
              <a:rPr lang="hr-HR" sz="3200" i="1" dirty="0"/>
              <a:t>ABCDEFGH </a:t>
            </a:r>
            <a:r>
              <a:rPr lang="hr-HR" sz="3200" dirty="0"/>
              <a:t>i istakni sve ravnine koje sadrže strane te kocke, a okomite </a:t>
            </a:r>
            <a:r>
              <a:rPr lang="hr-HR" sz="3200" dirty="0" smtClean="0"/>
              <a:t>su na </a:t>
            </a:r>
            <a:r>
              <a:rPr lang="hr-HR" sz="3200" dirty="0"/>
              <a:t>tu ravninu: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/>
              <a:t>BCD</a:t>
            </a:r>
            <a:r>
              <a:rPr lang="hr-HR" i="1" dirty="0" smtClean="0"/>
              <a:t> 	  </a:t>
            </a:r>
            <a:r>
              <a:rPr lang="en-US" dirty="0" smtClean="0"/>
              <a:t> </a:t>
            </a:r>
            <a:r>
              <a:rPr lang="hr-HR" dirty="0" smtClean="0"/>
              <a:t>			</a:t>
            </a:r>
            <a:r>
              <a:rPr lang="en-US" dirty="0" smtClean="0"/>
              <a:t>b)</a:t>
            </a:r>
            <a:r>
              <a:rPr lang="en-US" i="1" dirty="0" smtClean="0"/>
              <a:t>ADH</a:t>
            </a:r>
            <a:r>
              <a:rPr lang="hr-HR" i="1" dirty="0" smtClean="0"/>
              <a:t>	</a:t>
            </a:r>
          </a:p>
          <a:p>
            <a:pPr marL="514350" indent="-514350">
              <a:buAutoNum type="alphaLcParenR"/>
            </a:pPr>
            <a:endParaRPr lang="hr-HR" i="1" dirty="0"/>
          </a:p>
          <a:p>
            <a:pPr marL="514350" indent="-514350">
              <a:buAutoNum type="alphaLcParenR"/>
            </a:pPr>
            <a:endParaRPr lang="hr-HR" i="1" dirty="0" smtClean="0"/>
          </a:p>
          <a:p>
            <a:endParaRPr lang="hr-HR" i="1" dirty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i="1" dirty="0" smtClean="0"/>
              <a:t>DCG</a:t>
            </a:r>
            <a:r>
              <a:rPr lang="hr-HR" i="1" dirty="0" smtClean="0"/>
              <a:t>				</a:t>
            </a:r>
            <a:r>
              <a:rPr lang="en-US" dirty="0" smtClean="0"/>
              <a:t> d)</a:t>
            </a:r>
            <a:r>
              <a:rPr lang="en-US" i="1" dirty="0" smtClean="0"/>
              <a:t>ABG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799"/>
            <a:ext cx="2664297" cy="24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05" y="1517107"/>
            <a:ext cx="2664297" cy="24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30" y="4004030"/>
            <a:ext cx="2664297" cy="24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92" y="4094269"/>
            <a:ext cx="2664297" cy="24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628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78688" cy="1143000"/>
          </a:xfrm>
        </p:spPr>
        <p:txBody>
          <a:bodyPr/>
          <a:lstStyle/>
          <a:p>
            <a:pPr algn="l"/>
            <a:r>
              <a:rPr lang="hr-HR" sz="3200" dirty="0" smtClean="0"/>
              <a:t>5. </a:t>
            </a:r>
            <a:r>
              <a:rPr lang="vi-VN" sz="3200" dirty="0"/>
              <a:t>Promotri kvadar </a:t>
            </a:r>
            <a:r>
              <a:rPr lang="vi-VN" sz="3200" i="1" dirty="0"/>
              <a:t>ABCDEFGH</a:t>
            </a:r>
            <a:r>
              <a:rPr lang="vi-VN" sz="3200" dirty="0"/>
              <a:t>. Koje su od navedenih ravnina međusobno okomite: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</a:t>
            </a:r>
            <a:r>
              <a:rPr lang="hr-HR" i="1" dirty="0"/>
              <a:t>BCG </a:t>
            </a:r>
            <a:r>
              <a:rPr lang="hr-HR" dirty="0"/>
              <a:t>i </a:t>
            </a:r>
            <a:r>
              <a:rPr lang="hr-HR" i="1" dirty="0" smtClean="0"/>
              <a:t>ABC</a:t>
            </a:r>
            <a:r>
              <a:rPr lang="hr-HR" dirty="0"/>
              <a:t>	</a:t>
            </a:r>
            <a:r>
              <a:rPr lang="hr-HR" dirty="0" smtClean="0"/>
              <a:t>		 </a:t>
            </a:r>
            <a:r>
              <a:rPr lang="hr-HR" dirty="0"/>
              <a:t>b) </a:t>
            </a:r>
            <a:r>
              <a:rPr lang="hr-HR" i="1" dirty="0"/>
              <a:t>DHE </a:t>
            </a:r>
            <a:r>
              <a:rPr lang="hr-HR" dirty="0"/>
              <a:t>i </a:t>
            </a:r>
            <a:r>
              <a:rPr lang="hr-HR" i="1" dirty="0" smtClean="0"/>
              <a:t>FGH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9359"/>
            <a:ext cx="3073841" cy="349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9359"/>
            <a:ext cx="3073841" cy="349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015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609600"/>
            <a:ext cx="9036496" cy="1143000"/>
          </a:xfrm>
        </p:spPr>
        <p:txBody>
          <a:bodyPr/>
          <a:lstStyle/>
          <a:p>
            <a:pPr algn="l"/>
            <a:r>
              <a:rPr lang="hr-HR" sz="3200" dirty="0" smtClean="0"/>
              <a:t>5. </a:t>
            </a:r>
            <a:r>
              <a:rPr lang="vi-VN" sz="3200" dirty="0"/>
              <a:t>Promotri kvadar </a:t>
            </a:r>
            <a:r>
              <a:rPr lang="vi-VN" sz="3200" i="1" dirty="0"/>
              <a:t>ABCDEFGH</a:t>
            </a:r>
            <a:r>
              <a:rPr lang="vi-VN" sz="3200" dirty="0"/>
              <a:t>. Koje su od navedenih ravnina međusobno okomite: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c) </a:t>
            </a:r>
            <a:r>
              <a:rPr lang="hr-HR" i="1" dirty="0"/>
              <a:t>ABF </a:t>
            </a:r>
            <a:r>
              <a:rPr lang="hr-HR" dirty="0"/>
              <a:t>i </a:t>
            </a:r>
            <a:r>
              <a:rPr lang="hr-HR" i="1" dirty="0" smtClean="0"/>
              <a:t>DCG</a:t>
            </a:r>
            <a:r>
              <a:rPr lang="hr-HR" dirty="0" smtClean="0"/>
              <a:t>		 	d</a:t>
            </a:r>
            <a:r>
              <a:rPr lang="hr-HR" dirty="0"/>
              <a:t>) </a:t>
            </a:r>
            <a:r>
              <a:rPr lang="hr-HR" i="1" dirty="0"/>
              <a:t>ABG </a:t>
            </a:r>
            <a:r>
              <a:rPr lang="hr-HR" dirty="0"/>
              <a:t>i </a:t>
            </a:r>
            <a:r>
              <a:rPr lang="hr-HR" i="1" dirty="0" smtClean="0"/>
              <a:t>DCF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9359"/>
            <a:ext cx="3073841" cy="349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9359"/>
            <a:ext cx="3073841" cy="349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64301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07504" y="3805467"/>
            <a:ext cx="8964489" cy="250385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Kocka je kvadar kojemu su svi bridovi jednakih duljina.</a:t>
            </a:r>
          </a:p>
          <a:p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Dakle, kocka je dio prostora omeđen sa 6 sukladnih kvadrata.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Te kvadrate nazivamo stranama kocke.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206"/>
            <a:ext cx="3672408" cy="352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22567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55279"/>
            <a:ext cx="31432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539552" y="332656"/>
            <a:ext cx="77724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sz="3600" kern="0" dirty="0" smtClean="0"/>
              <a:t>Ortogonalna projekcija točke na ravninu</a:t>
            </a:r>
            <a:endParaRPr lang="hr-HR" sz="3600" kern="0" dirty="0"/>
          </a:p>
        </p:txBody>
      </p:sp>
    </p:spTree>
    <p:extLst>
      <p:ext uri="{BB962C8B-B14F-4D97-AF65-F5344CB8AC3E}">
        <p14:creationId xmlns:p14="http://schemas.microsoft.com/office/powerpoint/2010/main" val="38675631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3861048"/>
            <a:ext cx="7772400" cy="4114800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</a:rPr>
              <a:t>Ortogonalna projekcija </a:t>
            </a:r>
            <a:r>
              <a:rPr lang="pl-PL" sz="2400" dirty="0">
                <a:solidFill>
                  <a:schemeClr val="tx1"/>
                </a:solidFill>
              </a:rPr>
              <a:t>na danu ravninu je </a:t>
            </a:r>
            <a:r>
              <a:rPr lang="pl-PL" sz="2400" dirty="0" smtClean="0">
                <a:solidFill>
                  <a:schemeClr val="tx1"/>
                </a:solidFill>
              </a:rPr>
              <a:t>preslikavanje </a:t>
            </a:r>
            <a:r>
              <a:rPr lang="hr-HR" sz="2400" dirty="0" smtClean="0">
                <a:solidFill>
                  <a:schemeClr val="tx1"/>
                </a:solidFill>
              </a:rPr>
              <a:t>koje </a:t>
            </a:r>
            <a:r>
              <a:rPr lang="hr-HR" sz="2400" dirty="0">
                <a:solidFill>
                  <a:schemeClr val="tx1"/>
                </a:solidFill>
              </a:rPr>
              <a:t>će svaku točku </a:t>
            </a:r>
            <a:r>
              <a:rPr lang="hr-HR" sz="2400" i="1" dirty="0">
                <a:solidFill>
                  <a:schemeClr val="tx1"/>
                </a:solidFill>
              </a:rPr>
              <a:t>T </a:t>
            </a:r>
            <a:r>
              <a:rPr lang="hr-HR" sz="2400" dirty="0">
                <a:solidFill>
                  <a:schemeClr val="tx1"/>
                </a:solidFill>
              </a:rPr>
              <a:t>prostora preslikati u točku </a:t>
            </a:r>
            <a:r>
              <a:rPr lang="hr-HR" sz="2400" i="1" dirty="0">
                <a:solidFill>
                  <a:schemeClr val="tx1"/>
                </a:solidFill>
              </a:rPr>
              <a:t>T′ </a:t>
            </a:r>
            <a:r>
              <a:rPr lang="hr-HR" sz="2400" dirty="0">
                <a:solidFill>
                  <a:schemeClr val="tx1"/>
                </a:solidFill>
              </a:rPr>
              <a:t>ravnine </a:t>
            </a:r>
            <a:r>
              <a:rPr lang="hr-HR" sz="2400" dirty="0" smtClean="0">
                <a:solidFill>
                  <a:schemeClr val="tx1"/>
                </a:solidFill>
              </a:rPr>
              <a:t>na sljedeći način: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kroz </a:t>
            </a:r>
            <a:r>
              <a:rPr lang="hr-HR" sz="2400" dirty="0">
                <a:solidFill>
                  <a:schemeClr val="tx1"/>
                </a:solidFill>
              </a:rPr>
              <a:t>točku </a:t>
            </a:r>
            <a:r>
              <a:rPr lang="hr-HR" sz="2400" i="1" dirty="0">
                <a:solidFill>
                  <a:schemeClr val="tx1"/>
                </a:solidFill>
              </a:rPr>
              <a:t>T </a:t>
            </a:r>
            <a:r>
              <a:rPr lang="hr-HR" sz="2400" dirty="0">
                <a:solidFill>
                  <a:schemeClr val="tx1"/>
                </a:solidFill>
              </a:rPr>
              <a:t>povučemo okomicu na </a:t>
            </a:r>
            <a:r>
              <a:rPr lang="hr-HR" sz="2400" dirty="0" smtClean="0">
                <a:solidFill>
                  <a:schemeClr val="tx1"/>
                </a:solidFill>
              </a:rPr>
              <a:t>ravninu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probodište </a:t>
            </a:r>
            <a:r>
              <a:rPr lang="hr-HR" sz="2400" dirty="0">
                <a:solidFill>
                  <a:schemeClr val="tx1"/>
                </a:solidFill>
              </a:rPr>
              <a:t>okomice i ravnine je tražena točka </a:t>
            </a:r>
            <a:r>
              <a:rPr lang="hr-HR" sz="2400" i="1" dirty="0">
                <a:solidFill>
                  <a:schemeClr val="tx1"/>
                </a:solidFill>
              </a:rPr>
              <a:t>T′</a:t>
            </a:r>
            <a:r>
              <a:rPr lang="hr-HR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744416" cy="25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580112" y="1506557"/>
            <a:ext cx="29720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i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pl-PL" sz="2500" dirty="0">
                <a:solidFill>
                  <a:srgbClr val="FF0000"/>
                </a:solidFill>
                <a:latin typeface="+mj-lt"/>
              </a:rPr>
              <a:t>' – ortogonalna projekcija točke </a:t>
            </a:r>
            <a:r>
              <a:rPr lang="pl-PL" sz="2500" i="1" dirty="0">
                <a:solidFill>
                  <a:srgbClr val="FF0000"/>
                </a:solidFill>
                <a:latin typeface="+mj-lt"/>
              </a:rPr>
              <a:t>T </a:t>
            </a:r>
            <a:r>
              <a:rPr lang="pl-PL" sz="2500" dirty="0">
                <a:solidFill>
                  <a:srgbClr val="FF0000"/>
                </a:solidFill>
                <a:latin typeface="+mj-lt"/>
              </a:rPr>
              <a:t>na ravninu</a:t>
            </a:r>
            <a:endParaRPr lang="hr-HR" sz="25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04362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5" y="1775173"/>
            <a:ext cx="2484695" cy="280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12" y="620688"/>
            <a:ext cx="9144000" cy="980728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Primjer 1. </a:t>
            </a:r>
            <a:r>
              <a:rPr lang="vi-VN" sz="2800" dirty="0"/>
              <a:t>Nađimo ortogonalne projekcijetočaka </a:t>
            </a:r>
            <a:r>
              <a:rPr lang="vi-VN" sz="2800" i="1" dirty="0"/>
              <a:t>C </a:t>
            </a:r>
            <a:r>
              <a:rPr lang="vi-VN" sz="2800" dirty="0"/>
              <a:t>i </a:t>
            </a:r>
            <a:r>
              <a:rPr lang="vi-VN" sz="2800" i="1" dirty="0"/>
              <a:t>E </a:t>
            </a:r>
            <a:r>
              <a:rPr lang="vi-VN" sz="2800" dirty="0"/>
              <a:t>te dužina </a:t>
            </a:r>
            <a:r>
              <a:rPr lang="hr-HR" sz="2800" dirty="0" smtClean="0"/>
              <a:t>                </a:t>
            </a:r>
            <a:r>
              <a:rPr lang="vi-VN" sz="2800" dirty="0" smtClean="0"/>
              <a:t>na </a:t>
            </a:r>
            <a:r>
              <a:rPr lang="vi-VN" sz="2800" dirty="0"/>
              <a:t>ravninu</a:t>
            </a:r>
            <a:r>
              <a:rPr lang="hr-HR" sz="2800" dirty="0"/>
              <a:t> </a:t>
            </a:r>
            <a:r>
              <a:rPr lang="vi-VN" sz="2800" i="1" dirty="0"/>
              <a:t>ABC </a:t>
            </a:r>
            <a:r>
              <a:rPr lang="vi-VN" sz="2800" dirty="0"/>
              <a:t>kvadra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vi-VN" sz="2800" dirty="0" smtClean="0"/>
              <a:t> </a:t>
            </a: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312647"/>
              </p:ext>
            </p:extLst>
          </p:nvPr>
        </p:nvGraphicFramePr>
        <p:xfrm>
          <a:off x="1624311" y="692696"/>
          <a:ext cx="1726754" cy="48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Jednadžba" r:id="rId5" imgW="812520" imgH="228600" progId="Equation.3">
                  <p:embed/>
                </p:oleObj>
              </mc:Choice>
              <mc:Fallback>
                <p:oleObj name="Jednadžba" r:id="rId5" imgW="8125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4311" y="692696"/>
                        <a:ext cx="1726754" cy="48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9" y="1751037"/>
            <a:ext cx="2527430" cy="28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Prilagođeno 4">
            <a:hlinkClick r:id="" action="ppaction://noaction" highlightClick="1"/>
          </p:cNvPr>
          <p:cNvSpPr/>
          <p:nvPr/>
        </p:nvSpPr>
        <p:spPr>
          <a:xfrm>
            <a:off x="7577266" y="6309320"/>
            <a:ext cx="1566734" cy="548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chemeClr val="bg1"/>
                </a:solidFill>
                <a:latin typeface="+mj-lt"/>
              </a:rPr>
              <a:t>Rješenje</a:t>
            </a:r>
            <a:endParaRPr lang="hr-HR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6" y="1789801"/>
            <a:ext cx="2945178" cy="29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26" y="1778602"/>
            <a:ext cx="2529434" cy="29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37" y="1768060"/>
            <a:ext cx="2393665" cy="27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37" y="1714353"/>
            <a:ext cx="2358858" cy="27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81094"/>
              </p:ext>
            </p:extLst>
          </p:nvPr>
        </p:nvGraphicFramePr>
        <p:xfrm>
          <a:off x="971600" y="4723714"/>
          <a:ext cx="1224136" cy="100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Jednadžba" r:id="rId10" imgW="495000" imgH="406080" progId="Equation.3">
                  <p:embed/>
                </p:oleObj>
              </mc:Choice>
              <mc:Fallback>
                <p:oleObj name="Jednadžba" r:id="rId10" imgW="49500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1600" y="4723714"/>
                        <a:ext cx="1224136" cy="100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74528"/>
              </p:ext>
            </p:extLst>
          </p:nvPr>
        </p:nvGraphicFramePr>
        <p:xfrm>
          <a:off x="3563888" y="4767711"/>
          <a:ext cx="17256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Jednadžba" r:id="rId12" imgW="698400" imgH="215640" progId="Equation.3">
                  <p:embed/>
                </p:oleObj>
              </mc:Choice>
              <mc:Fallback>
                <p:oleObj name="Jednadžba" r:id="rId12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767711"/>
                        <a:ext cx="17256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199627"/>
              </p:ext>
            </p:extLst>
          </p:nvPr>
        </p:nvGraphicFramePr>
        <p:xfrm>
          <a:off x="6448425" y="4735513"/>
          <a:ext cx="17573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Jednadžba" r:id="rId14" imgW="711000" imgH="215640" progId="Equation.3">
                  <p:embed/>
                </p:oleObj>
              </mc:Choice>
              <mc:Fallback>
                <p:oleObj name="Jednadžba" r:id="rId14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4735513"/>
                        <a:ext cx="17573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625880"/>
              </p:ext>
            </p:extLst>
          </p:nvPr>
        </p:nvGraphicFramePr>
        <p:xfrm>
          <a:off x="6575425" y="5516563"/>
          <a:ext cx="1504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Jednadžba" r:id="rId16" imgW="609480" imgH="215640" progId="Equation.3">
                  <p:embed/>
                </p:oleObj>
              </mc:Choice>
              <mc:Fallback>
                <p:oleObj name="Jednadžba" r:id="rId16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425" y="5516563"/>
                        <a:ext cx="15049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15111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60648"/>
            <a:ext cx="7772400" cy="4114800"/>
          </a:xfrm>
        </p:spPr>
        <p:txBody>
          <a:bodyPr/>
          <a:lstStyle/>
          <a:p>
            <a:r>
              <a:rPr lang="hr-HR" sz="2800" dirty="0" err="1">
                <a:solidFill>
                  <a:schemeClr val="tx1"/>
                </a:solidFill>
              </a:rPr>
              <a:t>Ortogonalna</a:t>
            </a:r>
            <a:r>
              <a:rPr lang="hr-HR" sz="2800" dirty="0">
                <a:solidFill>
                  <a:schemeClr val="tx1"/>
                </a:solidFill>
              </a:rPr>
              <a:t> projekcija na zadanu ravninu </a:t>
            </a:r>
            <a:r>
              <a:rPr lang="hr-HR" sz="2800" dirty="0" smtClean="0">
                <a:solidFill>
                  <a:schemeClr val="tx1"/>
                </a:solidFill>
              </a:rPr>
              <a:t> preslikava </a:t>
            </a:r>
            <a:r>
              <a:rPr lang="hr-HR" sz="2800" dirty="0">
                <a:solidFill>
                  <a:schemeClr val="tx1"/>
                </a:solidFill>
              </a:rPr>
              <a:t>svaku točku te ravnine u nju samu, </a:t>
            </a:r>
            <a:r>
              <a:rPr lang="hr-HR" sz="2800" dirty="0" smtClean="0">
                <a:solidFill>
                  <a:schemeClr val="tx1"/>
                </a:solidFill>
              </a:rPr>
              <a:t>a dužine </a:t>
            </a:r>
            <a:r>
              <a:rPr lang="hr-HR" sz="2800" dirty="0">
                <a:solidFill>
                  <a:schemeClr val="tx1"/>
                </a:solidFill>
              </a:rPr>
              <a:t>preslikava ili u jednu točku ili u dužine </a:t>
            </a:r>
            <a:r>
              <a:rPr lang="hr-HR" sz="2800" dirty="0" smtClean="0">
                <a:solidFill>
                  <a:schemeClr val="tx1"/>
                </a:solidFill>
              </a:rPr>
              <a:t>koje </a:t>
            </a:r>
            <a:r>
              <a:rPr lang="hr-HR" sz="2800" dirty="0">
                <a:solidFill>
                  <a:schemeClr val="tx1"/>
                </a:solidFill>
              </a:rPr>
              <a:t>imaju manju ili jednaku duljinu.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0" y="2636912"/>
            <a:ext cx="76748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8607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551328"/>
            <a:ext cx="7772400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Primjer 2. Neka je točka M </a:t>
            </a:r>
            <a:r>
              <a:rPr lang="hr-HR" sz="2800" dirty="0" err="1" smtClean="0"/>
              <a:t>polovište</a:t>
            </a:r>
            <a:r>
              <a:rPr lang="hr-HR" sz="2800" dirty="0" smtClean="0"/>
              <a:t> brida     kvadra ABCDEFGH. Odredi </a:t>
            </a:r>
            <a:r>
              <a:rPr lang="hr-HR" sz="2800" dirty="0" err="1" smtClean="0"/>
              <a:t>probodište</a:t>
            </a:r>
            <a:r>
              <a:rPr lang="hr-HR" sz="2800" dirty="0" smtClean="0"/>
              <a:t> P pravca EM i ravnine ABC.</a:t>
            </a:r>
            <a:endParaRPr lang="hr-HR" sz="2800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71190"/>
              </p:ext>
            </p:extLst>
          </p:nvPr>
        </p:nvGraphicFramePr>
        <p:xfrm>
          <a:off x="7177360" y="462990"/>
          <a:ext cx="562992" cy="45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Jednadžba" r:id="rId3" imgW="266400" imgH="215640" progId="Equation.3">
                  <p:embed/>
                </p:oleObj>
              </mc:Choice>
              <mc:Fallback>
                <p:oleObj name="Jednadžba" r:id="rId3" imgW="266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7360" y="462990"/>
                        <a:ext cx="562992" cy="45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kcijski gumb: Prilagođeno 5">
            <a:hlinkClick r:id="" action="ppaction://noaction" highlightClick="1"/>
          </p:cNvPr>
          <p:cNvSpPr/>
          <p:nvPr/>
        </p:nvSpPr>
        <p:spPr>
          <a:xfrm>
            <a:off x="7452320" y="6237312"/>
            <a:ext cx="1691680" cy="6206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7" y="2109022"/>
            <a:ext cx="64674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021"/>
            <a:ext cx="6524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122"/>
            <a:ext cx="65055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499992" y="1988840"/>
            <a:ext cx="4179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err="1" smtClean="0">
                <a:latin typeface="+mj-lt"/>
              </a:rPr>
              <a:t>Probodište</a:t>
            </a:r>
            <a:r>
              <a:rPr lang="hr-HR" sz="2500" dirty="0" smtClean="0">
                <a:latin typeface="+mj-lt"/>
              </a:rPr>
              <a:t> P pravca EM i ravnine ABC je sjecište pravca EM i pravca E’M’, koji je </a:t>
            </a:r>
            <a:r>
              <a:rPr lang="hr-HR" sz="2500" dirty="0" err="1" smtClean="0">
                <a:latin typeface="+mj-lt"/>
              </a:rPr>
              <a:t>ortogonalna</a:t>
            </a:r>
            <a:r>
              <a:rPr lang="hr-HR" sz="2500" dirty="0" smtClean="0">
                <a:latin typeface="+mj-lt"/>
              </a:rPr>
              <a:t> projekcija zadanog pravca na zadan ravninu.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9431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992888" cy="1143000"/>
          </a:xfrm>
        </p:spPr>
        <p:txBody>
          <a:bodyPr/>
          <a:lstStyle/>
          <a:p>
            <a:pPr algn="l"/>
            <a:r>
              <a:rPr lang="hr-HR" sz="2800" dirty="0" smtClean="0"/>
              <a:t>1. </a:t>
            </a:r>
            <a:r>
              <a:rPr lang="hr-HR" sz="2800" dirty="0"/>
              <a:t>Nacrtan je kvadar </a:t>
            </a:r>
            <a:r>
              <a:rPr lang="hr-HR" sz="2800" i="1" dirty="0"/>
              <a:t>ABCDEFGH</a:t>
            </a:r>
            <a:r>
              <a:rPr lang="hr-HR" sz="2800" dirty="0"/>
              <a:t>. </a:t>
            </a:r>
            <a:r>
              <a:rPr lang="hr-HR" sz="2800" dirty="0" smtClean="0"/>
              <a:t>Odredi </a:t>
            </a:r>
            <a:r>
              <a:rPr lang="hr-HR" sz="2800" dirty="0" err="1" smtClean="0"/>
              <a:t>ortogonalnu</a:t>
            </a:r>
            <a:r>
              <a:rPr lang="hr-HR" sz="2800" dirty="0" smtClean="0"/>
              <a:t> projekciju točke: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5313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pl-PL" i="1" dirty="0" smtClean="0"/>
              <a:t>A </a:t>
            </a:r>
            <a:r>
              <a:rPr lang="pl-PL" dirty="0"/>
              <a:t>na ravninu </a:t>
            </a:r>
            <a:r>
              <a:rPr lang="pl-PL" i="1" dirty="0" smtClean="0"/>
              <a:t>BCF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E </a:t>
            </a:r>
            <a:r>
              <a:rPr lang="hr-HR" dirty="0"/>
              <a:t>na ravninu </a:t>
            </a:r>
            <a:r>
              <a:rPr lang="hr-HR" i="1" dirty="0" smtClean="0"/>
              <a:t>ABC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G </a:t>
            </a:r>
            <a:r>
              <a:rPr lang="hr-HR" dirty="0"/>
              <a:t>na ravninu </a:t>
            </a:r>
            <a:r>
              <a:rPr lang="hr-HR" i="1" dirty="0" smtClean="0"/>
              <a:t>ADH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H </a:t>
            </a:r>
            <a:r>
              <a:rPr lang="hr-HR" dirty="0"/>
              <a:t>na ravninu </a:t>
            </a:r>
            <a:r>
              <a:rPr lang="hr-HR" i="1" dirty="0" smtClean="0"/>
              <a:t>ABE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B </a:t>
            </a:r>
            <a:r>
              <a:rPr lang="hr-HR" dirty="0"/>
              <a:t>na ravninu </a:t>
            </a:r>
            <a:r>
              <a:rPr lang="hr-HR" i="1" dirty="0" smtClean="0"/>
              <a:t>ABC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i="1" dirty="0" smtClean="0"/>
              <a:t>D </a:t>
            </a:r>
            <a:r>
              <a:rPr lang="hr-HR" dirty="0"/>
              <a:t>na ravninu </a:t>
            </a:r>
            <a:r>
              <a:rPr lang="hr-HR" i="1" dirty="0" smtClean="0"/>
              <a:t>CGH</a:t>
            </a:r>
            <a:endParaRPr lang="hr-HR" dirty="0"/>
          </a:p>
          <a:p>
            <a:endParaRPr lang="hr-HR" i="1" dirty="0"/>
          </a:p>
          <a:p>
            <a:endParaRPr lang="hr-HR" i="1" dirty="0"/>
          </a:p>
          <a:p>
            <a:endParaRPr lang="hr-HR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7"/>
            <a:ext cx="2952328" cy="32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283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355" y="476672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2</a:t>
            </a:r>
            <a:r>
              <a:rPr lang="hr-HR" sz="2800" dirty="0" smtClean="0"/>
              <a:t>. </a:t>
            </a:r>
            <a:r>
              <a:rPr lang="hr-HR" sz="2800" dirty="0"/>
              <a:t>Duljina bridova kocke </a:t>
            </a:r>
            <a:r>
              <a:rPr lang="hr-HR" sz="2800" i="1" dirty="0"/>
              <a:t>ABCDEFGH </a:t>
            </a:r>
            <a:r>
              <a:rPr lang="hr-HR" sz="2800" dirty="0"/>
              <a:t>iznosi 8 cm. Odredi duljine </a:t>
            </a:r>
            <a:r>
              <a:rPr lang="hr-HR" sz="2800" dirty="0" err="1"/>
              <a:t>ortogonalnih</a:t>
            </a:r>
            <a:r>
              <a:rPr lang="hr-HR" sz="2800" dirty="0"/>
              <a:t> </a:t>
            </a:r>
            <a:r>
              <a:rPr lang="hr-HR" sz="2800" dirty="0" smtClean="0"/>
              <a:t>projekcija dužine</a:t>
            </a:r>
            <a:r>
              <a:rPr lang="hr-HR" sz="28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        na ravninu ADH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       na ravninu ABG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hr-HR" dirty="0"/>
              <a:t> </a:t>
            </a:r>
            <a:r>
              <a:rPr lang="hr-HR" dirty="0" smtClean="0"/>
              <a:t>     na ravninu ABC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10120"/>
              </p:ext>
            </p:extLst>
          </p:nvPr>
        </p:nvGraphicFramePr>
        <p:xfrm>
          <a:off x="1058863" y="1760538"/>
          <a:ext cx="6270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Jednadžba" r:id="rId3" imgW="253800" imgH="203040" progId="Equation.3">
                  <p:embed/>
                </p:oleObj>
              </mc:Choice>
              <mc:Fallback>
                <p:oleObj name="Jednadžba" r:id="rId3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1760538"/>
                        <a:ext cx="6270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920404"/>
              </p:ext>
            </p:extLst>
          </p:nvPr>
        </p:nvGraphicFramePr>
        <p:xfrm>
          <a:off x="971550" y="2927350"/>
          <a:ext cx="6588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Jednadžba" r:id="rId5" imgW="266400" imgH="203040" progId="Equation.3">
                  <p:embed/>
                </p:oleObj>
              </mc:Choice>
              <mc:Fallback>
                <p:oleObj name="Jednadžba" r:id="rId5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7350"/>
                        <a:ext cx="6588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8926"/>
              </p:ext>
            </p:extLst>
          </p:nvPr>
        </p:nvGraphicFramePr>
        <p:xfrm>
          <a:off x="971600" y="4295502"/>
          <a:ext cx="6270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Jednadžba" r:id="rId7" imgW="253800" imgH="203040" progId="Equation.3">
                  <p:embed/>
                </p:oleObj>
              </mc:Choice>
              <mc:Fallback>
                <p:oleObj name="Jednadžba" r:id="rId7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95502"/>
                        <a:ext cx="6270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1772816"/>
            <a:ext cx="2880320" cy="28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70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4. </a:t>
            </a:r>
            <a:r>
              <a:rPr lang="hr-HR" sz="2800" dirty="0"/>
              <a:t>Neka je </a:t>
            </a:r>
            <a:r>
              <a:rPr lang="hr-HR" sz="2800" i="1" dirty="0"/>
              <a:t>K</a:t>
            </a:r>
            <a:r>
              <a:rPr lang="hr-HR" sz="2800" i="1" dirty="0" smtClean="0"/>
              <a:t> </a:t>
            </a:r>
            <a:r>
              <a:rPr lang="hr-HR" sz="2800" dirty="0" err="1"/>
              <a:t>polovište</a:t>
            </a:r>
            <a:r>
              <a:rPr lang="hr-HR" sz="2800" dirty="0"/>
              <a:t> brida </a:t>
            </a:r>
            <a:r>
              <a:rPr lang="hr-HR" sz="2800" dirty="0" smtClean="0"/>
              <a:t>    </a:t>
            </a:r>
            <a:r>
              <a:rPr lang="hr-HR" sz="2800" i="1" dirty="0" smtClean="0"/>
              <a:t>   kv</a:t>
            </a:r>
            <a:r>
              <a:rPr lang="hr-HR" sz="2800" dirty="0" smtClean="0"/>
              <a:t>adra </a:t>
            </a:r>
            <a:r>
              <a:rPr lang="hr-HR" sz="2800" i="1" dirty="0"/>
              <a:t>ABCDEFGH</a:t>
            </a:r>
            <a:r>
              <a:rPr lang="hr-HR" sz="2800" dirty="0"/>
              <a:t>. </a:t>
            </a:r>
            <a:r>
              <a:rPr lang="hr-HR" sz="2800" dirty="0" smtClean="0"/>
              <a:t>Odredi </a:t>
            </a:r>
            <a:r>
              <a:rPr lang="hr-HR" sz="2800" dirty="0" err="1" smtClean="0"/>
              <a:t>probodište</a:t>
            </a:r>
            <a:r>
              <a:rPr lang="hr-HR" sz="2800" dirty="0" smtClean="0"/>
              <a:t> P pravca HK</a:t>
            </a:r>
            <a:r>
              <a:rPr lang="hr-HR" sz="2800" i="1" dirty="0" smtClean="0"/>
              <a:t> </a:t>
            </a:r>
            <a:r>
              <a:rPr lang="hr-HR" sz="2800" dirty="0"/>
              <a:t>i ravnine </a:t>
            </a:r>
            <a:r>
              <a:rPr lang="hr-HR" sz="2800" i="1" dirty="0" smtClean="0"/>
              <a:t>BCD</a:t>
            </a:r>
            <a:r>
              <a:rPr lang="hr-HR" sz="2800" dirty="0" smtClean="0"/>
              <a:t>.</a:t>
            </a:r>
            <a:endParaRPr lang="hr-HR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86392"/>
              </p:ext>
            </p:extLst>
          </p:nvPr>
        </p:nvGraphicFramePr>
        <p:xfrm>
          <a:off x="4932040" y="679129"/>
          <a:ext cx="585217" cy="4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Jednadžba" r:id="rId3" imgW="266400" imgH="215640" progId="Equation.3">
                  <p:embed/>
                </p:oleObj>
              </mc:Choice>
              <mc:Fallback>
                <p:oleObj name="Jednadžba" r:id="rId3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79129"/>
                        <a:ext cx="585217" cy="47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916832"/>
            <a:ext cx="31923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8957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32612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5</a:t>
            </a:r>
            <a:r>
              <a:rPr lang="hr-HR" sz="2800" dirty="0" smtClean="0"/>
              <a:t>. </a:t>
            </a:r>
            <a:r>
              <a:rPr lang="hr-HR" sz="2800" dirty="0"/>
              <a:t>Duljine bridova kvadra </a:t>
            </a:r>
            <a:r>
              <a:rPr lang="hr-HR" sz="2800" i="1" dirty="0"/>
              <a:t>ABCDEFGH </a:t>
            </a:r>
            <a:r>
              <a:rPr lang="hr-HR" sz="2800" dirty="0"/>
              <a:t>iznose |</a:t>
            </a:r>
            <a:r>
              <a:rPr lang="hr-HR" sz="2800" i="1" dirty="0"/>
              <a:t>AB| </a:t>
            </a:r>
            <a:r>
              <a:rPr lang="hr-HR" sz="2800" dirty="0"/>
              <a:t>= 8 cm, |</a:t>
            </a:r>
            <a:r>
              <a:rPr lang="hr-HR" sz="2800" i="1" dirty="0"/>
              <a:t>AD| </a:t>
            </a:r>
            <a:r>
              <a:rPr lang="hr-HR" sz="2800" dirty="0"/>
              <a:t>= 15 cm i |</a:t>
            </a:r>
            <a:r>
              <a:rPr lang="hr-HR" sz="2800" i="1" dirty="0"/>
              <a:t>BF| </a:t>
            </a:r>
            <a:r>
              <a:rPr lang="hr-HR" sz="2800" dirty="0"/>
              <a:t>= 20 cm. Odredi duljine </a:t>
            </a:r>
            <a:r>
              <a:rPr lang="hr-HR" sz="2800" dirty="0" err="1"/>
              <a:t>ortogonalnih</a:t>
            </a:r>
            <a:r>
              <a:rPr lang="hr-HR" sz="2800" dirty="0"/>
              <a:t> projekcija dužine: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        na ravninu EFG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hr-HR" dirty="0" smtClean="0"/>
              <a:t>       na ravninu ADH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hr-HR" dirty="0"/>
              <a:t> </a:t>
            </a:r>
            <a:r>
              <a:rPr lang="hr-HR" dirty="0" smtClean="0"/>
              <a:t>     na ravninu ACD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88508"/>
              </p:ext>
            </p:extLst>
          </p:nvPr>
        </p:nvGraphicFramePr>
        <p:xfrm>
          <a:off x="1043608" y="1844824"/>
          <a:ext cx="6889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Jednadžba" r:id="rId3" imgW="279360" imgH="215640" progId="Equation.3">
                  <p:embed/>
                </p:oleObj>
              </mc:Choice>
              <mc:Fallback>
                <p:oleObj name="Jednadžba" r:id="rId3" imgW="27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44824"/>
                        <a:ext cx="6889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42046"/>
              </p:ext>
            </p:extLst>
          </p:nvPr>
        </p:nvGraphicFramePr>
        <p:xfrm>
          <a:off x="971600" y="2959824"/>
          <a:ext cx="6588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Jednadžba" r:id="rId5" imgW="266400" imgH="215640" progId="Equation.3">
                  <p:embed/>
                </p:oleObj>
              </mc:Choice>
              <mc:Fallback>
                <p:oleObj name="Jednadžba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59824"/>
                        <a:ext cx="6588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456564"/>
              </p:ext>
            </p:extLst>
          </p:nvPr>
        </p:nvGraphicFramePr>
        <p:xfrm>
          <a:off x="1043608" y="4221088"/>
          <a:ext cx="657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Jednadžba" r:id="rId7" imgW="266400" imgH="203040" progId="Equation.3">
                  <p:embed/>
                </p:oleObj>
              </mc:Choice>
              <mc:Fallback>
                <p:oleObj name="Jednadžba" r:id="rId7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21088"/>
                        <a:ext cx="65722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504020" cy="38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6157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611560" y="64129"/>
            <a:ext cx="7772400" cy="936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r>
              <a:rPr lang="hr-HR" sz="3600" kern="0" dirty="0" smtClean="0"/>
              <a:t>Udaljenost točke od ravnine</a:t>
            </a:r>
            <a:endParaRPr lang="hr-HR" sz="3600" kern="0" dirty="0"/>
          </a:p>
        </p:txBody>
      </p:sp>
      <p:sp>
        <p:nvSpPr>
          <p:cNvPr id="8" name="Rezervirano mjesto sadržaja 5"/>
          <p:cNvSpPr>
            <a:spLocks noGrp="1"/>
          </p:cNvSpPr>
          <p:nvPr>
            <p:ph idx="1"/>
          </p:nvPr>
        </p:nvSpPr>
        <p:spPr>
          <a:xfrm>
            <a:off x="382960" y="4437112"/>
            <a:ext cx="8229600" cy="2193107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Udaljenost </a:t>
            </a:r>
            <a:r>
              <a:rPr lang="pl-PL" dirty="0">
                <a:solidFill>
                  <a:schemeClr val="tx1"/>
                </a:solidFill>
              </a:rPr>
              <a:t>točke od ravnine jednaka je udaljenosti te točke od njezine </a:t>
            </a:r>
            <a:r>
              <a:rPr lang="pl-PL" dirty="0" smtClean="0">
                <a:solidFill>
                  <a:schemeClr val="tx1"/>
                </a:solidFill>
              </a:rPr>
              <a:t>ortogonalne </a:t>
            </a:r>
            <a:r>
              <a:rPr lang="hr-HR" dirty="0" smtClean="0">
                <a:solidFill>
                  <a:schemeClr val="tx1"/>
                </a:solidFill>
              </a:rPr>
              <a:t>projekcije </a:t>
            </a:r>
            <a:r>
              <a:rPr lang="hr-HR" dirty="0">
                <a:solidFill>
                  <a:schemeClr val="tx1"/>
                </a:solidFill>
              </a:rPr>
              <a:t>na tu ravninu.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67" y="1165354"/>
            <a:ext cx="5095786" cy="290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7778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20705"/>
            <a:ext cx="8856984" cy="1143000"/>
          </a:xfrm>
        </p:spPr>
        <p:txBody>
          <a:bodyPr>
            <a:noAutofit/>
          </a:bodyPr>
          <a:lstStyle/>
          <a:p>
            <a:pPr lvl="0" algn="l"/>
            <a:r>
              <a:rPr lang="hr-HR" sz="3200" dirty="0" smtClean="0"/>
              <a:t>2. </a:t>
            </a:r>
            <a:r>
              <a:rPr lang="hr-HR" sz="3200" dirty="0"/>
              <a:t>Nacrtaj kvadar ABCDEFGH i na slici istakni pravce AB, BF, FH, EG i GH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032448" cy="45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37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2800" dirty="0" smtClean="0"/>
              <a:t>Primjer 1. </a:t>
            </a:r>
            <a:r>
              <a:rPr lang="hr-HR" sz="2800" dirty="0"/>
              <a:t>Točka </a:t>
            </a:r>
            <a:r>
              <a:rPr lang="hr-HR" sz="2800" i="1" dirty="0"/>
              <a:t>A </a:t>
            </a:r>
            <a:r>
              <a:rPr lang="hr-HR" sz="2800" dirty="0"/>
              <a:t>je od ravnine </a:t>
            </a:r>
            <a:r>
              <a:rPr lang="hr-HR" sz="2800" dirty="0" smtClean="0">
                <a:latin typeface="Edwardian Script ITC" pitchFamily="66" charset="0"/>
              </a:rPr>
              <a:t>R </a:t>
            </a:r>
            <a:r>
              <a:rPr lang="hr-HR" sz="2800" dirty="0" smtClean="0"/>
              <a:t> </a:t>
            </a:r>
            <a:r>
              <a:rPr lang="hr-HR" sz="2800" dirty="0"/>
              <a:t>udaljena 6 cm, a točka </a:t>
            </a:r>
            <a:r>
              <a:rPr lang="hr-HR" sz="2800" i="1" dirty="0"/>
              <a:t>B </a:t>
            </a:r>
            <a:r>
              <a:rPr lang="hr-HR" sz="2800" dirty="0"/>
              <a:t>je od iste ravnine udaljena 11 cm. Duljina</a:t>
            </a:r>
            <a:br>
              <a:rPr lang="hr-HR" sz="2800" dirty="0"/>
            </a:br>
            <a:r>
              <a:rPr lang="pl-PL" sz="2800" dirty="0"/>
              <a:t>ortogonalne projekcije dužine </a:t>
            </a:r>
            <a:r>
              <a:rPr lang="pl-PL" sz="2800" i="1" dirty="0"/>
              <a:t>AB </a:t>
            </a:r>
            <a:r>
              <a:rPr lang="pl-PL" sz="2800" dirty="0"/>
              <a:t>na tu ravninu je 12 cm. Kolika je duljina dužine </a:t>
            </a:r>
            <a:r>
              <a:rPr lang="pl-PL" sz="2800" i="1" dirty="0"/>
              <a:t>AB </a:t>
            </a:r>
            <a:r>
              <a:rPr lang="pl-PL" sz="2800" dirty="0"/>
              <a:t>ako su: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5597" y="2204864"/>
            <a:ext cx="3106688" cy="3705275"/>
          </a:xfrm>
        </p:spPr>
        <p:txBody>
          <a:bodyPr/>
          <a:lstStyle/>
          <a:p>
            <a:r>
              <a:rPr lang="hr-HR" dirty="0" smtClean="0"/>
              <a:t>a) Točke A i B s iste strane ravnine </a:t>
            </a:r>
            <a:r>
              <a:rPr lang="hr-HR" sz="3200" dirty="0">
                <a:latin typeface="Edwardian Script ITC" pitchFamily="66" charset="0"/>
              </a:rPr>
              <a:t>R </a:t>
            </a:r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4968044" y="1124744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4716016" y="155679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59" y="2538974"/>
            <a:ext cx="5914544" cy="4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83" y="2367901"/>
            <a:ext cx="5231792" cy="411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kcijski gumb: Prilagođeno 6">
            <a:hlinkClick r:id="" action="ppaction://noaction" highlightClick="1"/>
          </p:cNvPr>
          <p:cNvSpPr/>
          <p:nvPr/>
        </p:nvSpPr>
        <p:spPr>
          <a:xfrm>
            <a:off x="7415808" y="6215000"/>
            <a:ext cx="1728192" cy="643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6832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>
                <a:solidFill>
                  <a:schemeClr val="tx1"/>
                </a:solidFill>
              </a:rPr>
              <a:t>Primjer 1. </a:t>
            </a:r>
            <a:r>
              <a:rPr lang="hr-HR" sz="2800" dirty="0">
                <a:solidFill>
                  <a:schemeClr val="tx1"/>
                </a:solidFill>
              </a:rPr>
              <a:t>Točka </a:t>
            </a:r>
            <a:r>
              <a:rPr lang="hr-HR" sz="2800" i="1" dirty="0">
                <a:solidFill>
                  <a:schemeClr val="tx1"/>
                </a:solidFill>
              </a:rPr>
              <a:t>A </a:t>
            </a:r>
            <a:r>
              <a:rPr lang="hr-HR" sz="2800" dirty="0">
                <a:solidFill>
                  <a:schemeClr val="tx1"/>
                </a:solidFill>
              </a:rPr>
              <a:t>je od ravnine </a:t>
            </a:r>
            <a:r>
              <a:rPr lang="hr-HR" sz="2800" dirty="0" smtClean="0">
                <a:solidFill>
                  <a:schemeClr val="tx1"/>
                </a:solidFill>
                <a:latin typeface="Edwardian Script ITC" pitchFamily="66" charset="0"/>
              </a:rPr>
              <a:t>R 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>
                <a:solidFill>
                  <a:schemeClr val="tx1"/>
                </a:solidFill>
              </a:rPr>
              <a:t>udaljena 6 cm, a točka </a:t>
            </a:r>
            <a:r>
              <a:rPr lang="hr-HR" sz="2800" i="1" dirty="0">
                <a:solidFill>
                  <a:schemeClr val="tx1"/>
                </a:solidFill>
              </a:rPr>
              <a:t>B </a:t>
            </a:r>
            <a:r>
              <a:rPr lang="hr-HR" sz="2800" dirty="0">
                <a:solidFill>
                  <a:schemeClr val="tx1"/>
                </a:solidFill>
              </a:rPr>
              <a:t>je od iste ravnine udaljena 11 cm. </a:t>
            </a:r>
            <a:r>
              <a:rPr lang="hr-HR" sz="2800" dirty="0" smtClean="0">
                <a:solidFill>
                  <a:schemeClr val="tx1"/>
                </a:solidFill>
              </a:rPr>
              <a:t>Duljina </a:t>
            </a:r>
            <a:r>
              <a:rPr lang="pl-PL" sz="2800" dirty="0" smtClean="0">
                <a:solidFill>
                  <a:schemeClr val="tx1"/>
                </a:solidFill>
              </a:rPr>
              <a:t>ortogonalne </a:t>
            </a:r>
            <a:r>
              <a:rPr lang="pl-PL" sz="2800" dirty="0">
                <a:solidFill>
                  <a:schemeClr val="tx1"/>
                </a:solidFill>
              </a:rPr>
              <a:t>projekcije dužine </a:t>
            </a:r>
            <a:r>
              <a:rPr lang="pl-PL" sz="2800" i="1" dirty="0">
                <a:solidFill>
                  <a:schemeClr val="tx1"/>
                </a:solidFill>
              </a:rPr>
              <a:t>AB </a:t>
            </a:r>
            <a:r>
              <a:rPr lang="pl-PL" sz="2800" dirty="0">
                <a:solidFill>
                  <a:schemeClr val="tx1"/>
                </a:solidFill>
              </a:rPr>
              <a:t>na tu ravninu je 12 cm. Kolika je duljina dužine </a:t>
            </a:r>
            <a:r>
              <a:rPr lang="pl-PL" sz="2800" i="1" dirty="0">
                <a:solidFill>
                  <a:schemeClr val="tx1"/>
                </a:solidFill>
              </a:rPr>
              <a:t>AB </a:t>
            </a:r>
            <a:r>
              <a:rPr lang="pl-PL" sz="2800" dirty="0">
                <a:solidFill>
                  <a:schemeClr val="tx1"/>
                </a:solidFill>
              </a:rPr>
              <a:t>ako </a:t>
            </a:r>
            <a:r>
              <a:rPr lang="pl-PL" sz="2800" dirty="0" smtClean="0">
                <a:solidFill>
                  <a:schemeClr val="tx1"/>
                </a:solidFill>
              </a:rPr>
              <a:t>su A i B s različitih strana ravnine R:</a:t>
            </a:r>
            <a:endParaRPr lang="hr-HR" sz="2800" dirty="0">
              <a:solidFill>
                <a:schemeClr val="tx1"/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4968044" y="1084567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4716016" y="1556792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8" y="2140827"/>
            <a:ext cx="4141487" cy="449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kcijski gumb: Prilagođeno 6">
            <a:hlinkClick r:id="" action="ppaction://noaction" highlightClick="1"/>
          </p:cNvPr>
          <p:cNvSpPr/>
          <p:nvPr/>
        </p:nvSpPr>
        <p:spPr>
          <a:xfrm>
            <a:off x="7415808" y="6215000"/>
            <a:ext cx="1728192" cy="643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latin typeface="+mj-lt"/>
              </a:rPr>
              <a:t>Rješenje</a:t>
            </a:r>
            <a:endParaRPr lang="hr-HR" sz="25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70" y="2181812"/>
            <a:ext cx="4913721" cy="46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5875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hr-HR" sz="2800" dirty="0" smtClean="0"/>
              <a:t>1. </a:t>
            </a:r>
            <a:r>
              <a:rPr lang="hr-HR" sz="2800" dirty="0"/>
              <a:t>Duljine bridova kvadra </a:t>
            </a:r>
            <a:r>
              <a:rPr lang="hr-HR" sz="2800" i="1" dirty="0"/>
              <a:t>ABCDEFGH </a:t>
            </a:r>
            <a:r>
              <a:rPr lang="hr-HR" sz="2800" dirty="0"/>
              <a:t>iznose </a:t>
            </a:r>
            <a:r>
              <a:rPr lang="hr-HR" sz="2800" dirty="0" smtClean="0"/>
              <a:t>|</a:t>
            </a:r>
            <a:r>
              <a:rPr lang="hr-HR" sz="2800" i="1" dirty="0" smtClean="0"/>
              <a:t>AB|</a:t>
            </a:r>
            <a:r>
              <a:rPr lang="hr-HR" sz="2800" dirty="0" smtClean="0"/>
              <a:t>=7 </a:t>
            </a:r>
            <a:r>
              <a:rPr lang="hr-HR" sz="2800" dirty="0"/>
              <a:t>cm, </a:t>
            </a:r>
            <a:r>
              <a:rPr lang="hr-HR" sz="2800" dirty="0" smtClean="0"/>
              <a:t>|</a:t>
            </a:r>
            <a:r>
              <a:rPr lang="hr-HR" sz="2800" i="1" dirty="0" smtClean="0"/>
              <a:t>AD|</a:t>
            </a:r>
            <a:r>
              <a:rPr lang="hr-HR" sz="2800" dirty="0" smtClean="0"/>
              <a:t>=5 </a:t>
            </a:r>
            <a:r>
              <a:rPr lang="hr-HR" sz="2800" dirty="0"/>
              <a:t>cm i </a:t>
            </a:r>
            <a:r>
              <a:rPr lang="hr-HR" sz="2800" dirty="0" smtClean="0"/>
              <a:t>|</a:t>
            </a:r>
            <a:r>
              <a:rPr lang="hr-HR" sz="2800" i="1" dirty="0" smtClean="0"/>
              <a:t>AE|</a:t>
            </a:r>
            <a:r>
              <a:rPr lang="hr-HR" sz="2800" dirty="0" smtClean="0"/>
              <a:t>=9 </a:t>
            </a:r>
            <a:r>
              <a:rPr lang="hr-HR" sz="2800" dirty="0"/>
              <a:t>cm</a:t>
            </a:r>
            <a:r>
              <a:rPr lang="hr-HR" sz="2800" dirty="0" smtClean="0"/>
              <a:t>. Kolika </a:t>
            </a:r>
            <a:r>
              <a:rPr lang="hr-HR" sz="2800" dirty="0"/>
              <a:t>je </a:t>
            </a:r>
            <a:r>
              <a:rPr lang="hr-HR" sz="2800" dirty="0" smtClean="0"/>
              <a:t>udaljenost točke: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hr-HR" i="1" dirty="0" smtClean="0"/>
              <a:t>G </a:t>
            </a:r>
            <a:r>
              <a:rPr lang="hr-HR" dirty="0"/>
              <a:t>od ravnine </a:t>
            </a:r>
            <a:r>
              <a:rPr lang="hr-HR" i="1" dirty="0" smtClean="0"/>
              <a:t>ABC</a:t>
            </a:r>
            <a:endParaRPr lang="hr-HR" dirty="0"/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hr-HR" i="1" dirty="0" smtClean="0"/>
              <a:t>E </a:t>
            </a:r>
            <a:r>
              <a:rPr lang="hr-HR" dirty="0"/>
              <a:t>od ravnine </a:t>
            </a:r>
            <a:r>
              <a:rPr lang="hr-HR" i="1" dirty="0" smtClean="0"/>
              <a:t>BCG</a:t>
            </a:r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hr-HR" i="1" dirty="0" smtClean="0"/>
              <a:t>F </a:t>
            </a:r>
            <a:r>
              <a:rPr lang="hr-HR" dirty="0"/>
              <a:t>od ravnine </a:t>
            </a:r>
            <a:r>
              <a:rPr lang="hr-HR" i="1" dirty="0" smtClean="0"/>
              <a:t>DCG</a:t>
            </a:r>
          </a:p>
          <a:p>
            <a:pPr marL="514350" indent="-514350">
              <a:lnSpc>
                <a:spcPct val="250000"/>
              </a:lnSpc>
              <a:buAutoNum type="alphaLcParenR"/>
            </a:pPr>
            <a:r>
              <a:rPr lang="hr-HR" i="1" dirty="0" smtClean="0"/>
              <a:t>D </a:t>
            </a:r>
            <a:r>
              <a:rPr lang="hr-HR" dirty="0"/>
              <a:t>od ravnine </a:t>
            </a:r>
            <a:r>
              <a:rPr lang="hr-HR" i="1" dirty="0"/>
              <a:t>ABC</a:t>
            </a:r>
            <a:r>
              <a:rPr lang="hr-HR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0565"/>
            <a:ext cx="3189379" cy="34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1950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067" y="523170"/>
            <a:ext cx="9036496" cy="1419944"/>
          </a:xfrm>
        </p:spPr>
        <p:txBody>
          <a:bodyPr>
            <a:noAutofit/>
          </a:bodyPr>
          <a:lstStyle/>
          <a:p>
            <a:pPr algn="l"/>
            <a:r>
              <a:rPr lang="hr-HR" sz="2800" dirty="0"/>
              <a:t>2</a:t>
            </a:r>
            <a:r>
              <a:rPr lang="hr-HR" sz="2800" dirty="0" smtClean="0"/>
              <a:t>. </a:t>
            </a:r>
            <a:r>
              <a:rPr lang="hr-HR" sz="2800" dirty="0"/>
              <a:t>Duljine bridova kvadra iznose </a:t>
            </a:r>
            <a:r>
              <a:rPr lang="hr-HR" sz="2800" dirty="0" smtClean="0"/>
              <a:t>|</a:t>
            </a:r>
            <a:r>
              <a:rPr lang="hr-HR" sz="2800" i="1" dirty="0" smtClean="0"/>
              <a:t>AB|</a:t>
            </a:r>
            <a:r>
              <a:rPr lang="hr-HR" sz="2800" dirty="0" smtClean="0"/>
              <a:t>=8 </a:t>
            </a:r>
            <a:r>
              <a:rPr lang="hr-HR" sz="2800" dirty="0"/>
              <a:t>cm</a:t>
            </a:r>
            <a:r>
              <a:rPr lang="hr-HR" sz="2800" dirty="0" smtClean="0"/>
              <a:t>,| </a:t>
            </a:r>
            <a:r>
              <a:rPr lang="hr-HR" sz="2800" i="1" dirty="0" smtClean="0"/>
              <a:t>BC|</a:t>
            </a:r>
            <a:r>
              <a:rPr lang="hr-HR" sz="2800" dirty="0" smtClean="0"/>
              <a:t>=6 </a:t>
            </a:r>
            <a:r>
              <a:rPr lang="hr-HR" sz="2800" dirty="0"/>
              <a:t>cm i </a:t>
            </a:r>
            <a:r>
              <a:rPr lang="hr-HR" sz="2800" dirty="0" smtClean="0"/>
              <a:t>|</a:t>
            </a:r>
            <a:r>
              <a:rPr lang="hr-HR" sz="2800" i="1" dirty="0" smtClean="0"/>
              <a:t>CG|</a:t>
            </a:r>
            <a:r>
              <a:rPr lang="hr-HR" sz="2800" dirty="0" smtClean="0"/>
              <a:t>=10 </a:t>
            </a:r>
            <a:r>
              <a:rPr lang="hr-HR" sz="2800" dirty="0"/>
              <a:t>cm. Točka </a:t>
            </a:r>
            <a:r>
              <a:rPr lang="hr-HR" sz="2800" i="1" dirty="0"/>
              <a:t>P </a:t>
            </a:r>
            <a:r>
              <a:rPr lang="hr-HR" sz="2800" dirty="0"/>
              <a:t>je </a:t>
            </a:r>
            <a:r>
              <a:rPr lang="hr-HR" sz="2800" dirty="0" smtClean="0"/>
              <a:t>sjecište dijagonala </a:t>
            </a:r>
            <a:r>
              <a:rPr lang="hr-HR" sz="2800" dirty="0"/>
              <a:t>strane </a:t>
            </a:r>
            <a:r>
              <a:rPr lang="hr-HR" sz="2800" i="1" dirty="0"/>
              <a:t>BCGF </a:t>
            </a:r>
            <a:r>
              <a:rPr lang="hr-HR" sz="2800" dirty="0"/>
              <a:t>kvadra. Kolika je udaljenost točke </a:t>
            </a:r>
            <a:r>
              <a:rPr lang="hr-HR" sz="2800" i="1" dirty="0"/>
              <a:t>P </a:t>
            </a:r>
            <a:r>
              <a:rPr lang="hr-HR" sz="2800" dirty="0" smtClean="0"/>
              <a:t>od:</a:t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ravnine </a:t>
            </a:r>
            <a:r>
              <a:rPr lang="hr-HR" i="1" dirty="0" smtClean="0"/>
              <a:t>EFG</a:t>
            </a:r>
            <a:r>
              <a:rPr lang="hr-HR" dirty="0" smtClean="0"/>
              <a:t>,</a:t>
            </a:r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hr-HR" dirty="0" smtClean="0"/>
              <a:t>ravnine </a:t>
            </a:r>
            <a:r>
              <a:rPr lang="hr-HR" i="1" dirty="0" smtClean="0"/>
              <a:t>ABF</a:t>
            </a:r>
            <a:endParaRPr lang="hr-HR" dirty="0"/>
          </a:p>
          <a:p>
            <a:pPr marL="514350" indent="-514350">
              <a:lnSpc>
                <a:spcPct val="300000"/>
              </a:lnSpc>
              <a:buAutoNum type="alphaLcParenR"/>
            </a:pPr>
            <a:r>
              <a:rPr lang="hr-HR" dirty="0" smtClean="0"/>
              <a:t>ravnine </a:t>
            </a:r>
            <a:r>
              <a:rPr lang="hr-HR" i="1" dirty="0" smtClean="0"/>
              <a:t>ADH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0565"/>
            <a:ext cx="3189379" cy="34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6009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2800" dirty="0"/>
              <a:t>3</a:t>
            </a:r>
            <a:r>
              <a:rPr lang="hr-HR" sz="2800" dirty="0" smtClean="0"/>
              <a:t>. </a:t>
            </a:r>
            <a:r>
              <a:rPr lang="hr-HR" sz="2800" dirty="0"/>
              <a:t>Točka </a:t>
            </a:r>
            <a:r>
              <a:rPr lang="hr-HR" sz="2800" i="1" dirty="0"/>
              <a:t>M </a:t>
            </a:r>
            <a:r>
              <a:rPr lang="hr-HR" sz="2800" dirty="0"/>
              <a:t>je od ravnine </a:t>
            </a:r>
            <a:r>
              <a:rPr lang="hr-HR" sz="2800" dirty="0">
                <a:latin typeface="Edwardian Script ITC" pitchFamily="66" charset="0"/>
              </a:rPr>
              <a:t>R</a:t>
            </a:r>
            <a:r>
              <a:rPr lang="hr-HR" sz="2800" dirty="0" smtClean="0"/>
              <a:t> </a:t>
            </a:r>
            <a:r>
              <a:rPr lang="hr-HR" sz="2800" dirty="0"/>
              <a:t>udaljena 17 cm, a točka </a:t>
            </a:r>
            <a:r>
              <a:rPr lang="hr-HR" sz="2800" i="1" dirty="0"/>
              <a:t>N </a:t>
            </a:r>
            <a:r>
              <a:rPr lang="hr-HR" sz="2800" dirty="0"/>
              <a:t>7 cm. Duljina </a:t>
            </a:r>
            <a:r>
              <a:rPr lang="hr-HR" sz="2800" dirty="0" err="1"/>
              <a:t>ortogonalne</a:t>
            </a:r>
            <a:r>
              <a:rPr lang="hr-HR" sz="2800" dirty="0"/>
              <a:t> </a:t>
            </a:r>
            <a:r>
              <a:rPr lang="hr-HR" sz="2800" dirty="0" smtClean="0"/>
              <a:t>projekcije dužine </a:t>
            </a:r>
            <a:r>
              <a:rPr lang="hr-HR" sz="2800" i="1" dirty="0"/>
              <a:t>MN </a:t>
            </a:r>
            <a:r>
              <a:rPr lang="hr-HR" sz="2800" dirty="0"/>
              <a:t>na tu ravninu iznosi 10 cm. Kolika je duljina dužine </a:t>
            </a:r>
            <a:r>
              <a:rPr lang="hr-HR" sz="2800" i="1" dirty="0"/>
              <a:t>MN </a:t>
            </a:r>
            <a:r>
              <a:rPr lang="hr-HR" sz="2800" dirty="0"/>
              <a:t>ako su točke </a:t>
            </a:r>
            <a:r>
              <a:rPr lang="hr-HR" sz="2800" i="1" dirty="0"/>
              <a:t>M </a:t>
            </a:r>
            <a:r>
              <a:rPr lang="hr-HR" sz="2800" dirty="0"/>
              <a:t>i </a:t>
            </a:r>
            <a:r>
              <a:rPr lang="hr-HR" sz="2800" i="1" dirty="0" smtClean="0"/>
              <a:t>N s iste strane ravnine R?</a:t>
            </a:r>
            <a:endParaRPr lang="hr-HR" sz="2800" dirty="0"/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0" y="2708920"/>
            <a:ext cx="91440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3042B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hr-HR" sz="2800" kern="0" dirty="0"/>
              <a:t>4</a:t>
            </a:r>
            <a:r>
              <a:rPr lang="hr-HR" sz="2800" kern="0" dirty="0" smtClean="0"/>
              <a:t>. Točka </a:t>
            </a:r>
            <a:r>
              <a:rPr lang="hr-HR" sz="2800" i="1" kern="0" dirty="0" smtClean="0"/>
              <a:t>M </a:t>
            </a:r>
            <a:r>
              <a:rPr lang="hr-HR" sz="2800" kern="0" dirty="0" smtClean="0"/>
              <a:t>je od ravnine </a:t>
            </a:r>
            <a:r>
              <a:rPr lang="hr-HR" sz="2800" kern="0" dirty="0" smtClean="0">
                <a:latin typeface="Edwardian Script ITC" pitchFamily="66" charset="0"/>
              </a:rPr>
              <a:t>R</a:t>
            </a:r>
            <a:r>
              <a:rPr lang="hr-HR" sz="2800" kern="0" dirty="0" smtClean="0"/>
              <a:t> udaljena 17 cm, a točka </a:t>
            </a:r>
            <a:r>
              <a:rPr lang="hr-HR" sz="2800" i="1" kern="0" dirty="0" smtClean="0"/>
              <a:t>N </a:t>
            </a:r>
            <a:r>
              <a:rPr lang="hr-HR" sz="2800" kern="0" dirty="0" smtClean="0"/>
              <a:t>7 cm. Duljina ortogonalne projekcije dužine </a:t>
            </a:r>
            <a:r>
              <a:rPr lang="hr-HR" sz="2800" i="1" kern="0" dirty="0" smtClean="0"/>
              <a:t>MN </a:t>
            </a:r>
            <a:r>
              <a:rPr lang="hr-HR" sz="2800" kern="0" dirty="0" smtClean="0"/>
              <a:t>na tu ravninu iznosi 10 cm. Kolika je duljina dužine </a:t>
            </a:r>
            <a:r>
              <a:rPr lang="hr-HR" sz="2800" i="1" kern="0" dirty="0" smtClean="0"/>
              <a:t>MN </a:t>
            </a:r>
            <a:r>
              <a:rPr lang="hr-HR" sz="2800" kern="0" dirty="0" smtClean="0"/>
              <a:t>ako su točke </a:t>
            </a:r>
            <a:r>
              <a:rPr lang="hr-HR" sz="2800" i="1" kern="0" dirty="0" smtClean="0"/>
              <a:t>M </a:t>
            </a:r>
            <a:r>
              <a:rPr lang="hr-HR" sz="2800" kern="0" dirty="0" smtClean="0"/>
              <a:t>i </a:t>
            </a:r>
            <a:r>
              <a:rPr lang="hr-HR" sz="2800" i="1" kern="0" dirty="0" smtClean="0"/>
              <a:t>N s različizih strana ravnine?</a:t>
            </a:r>
            <a:r>
              <a:rPr lang="hr-HR" sz="2800" kern="0" dirty="0" smtClean="0"/>
              <a:t>:</a:t>
            </a:r>
            <a:endParaRPr lang="hr-HR" sz="2800" kern="0" dirty="0"/>
          </a:p>
        </p:txBody>
      </p:sp>
    </p:spTree>
    <p:extLst>
      <p:ext uri="{BB962C8B-B14F-4D97-AF65-F5344CB8AC3E}">
        <p14:creationId xmlns:p14="http://schemas.microsoft.com/office/powerpoint/2010/main" val="105279003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6720" cy="1143000"/>
          </a:xfrm>
        </p:spPr>
        <p:txBody>
          <a:bodyPr>
            <a:noAutofit/>
          </a:bodyPr>
          <a:lstStyle/>
          <a:p>
            <a:pPr lvl="0" algn="l"/>
            <a:r>
              <a:rPr lang="hr-HR" sz="3200" dirty="0" smtClean="0"/>
              <a:t>3. </a:t>
            </a:r>
            <a:r>
              <a:rPr lang="hr-HR" sz="3200" dirty="0"/>
              <a:t>Nacrtaj kocku ABCDEFGH i na </a:t>
            </a:r>
            <a:r>
              <a:rPr lang="hr-HR" sz="3200" dirty="0" smtClean="0"/>
              <a:t>slici istakni </a:t>
            </a:r>
            <a:r>
              <a:rPr lang="hr-HR" sz="3200" dirty="0"/>
              <a:t>pravce AC, BE, BG, DF i CF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680520" cy="43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865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4</a:t>
            </a:r>
            <a:r>
              <a:rPr lang="hr-HR" sz="3200" dirty="0" smtClean="0"/>
              <a:t>. Nacrtan </a:t>
            </a:r>
            <a:r>
              <a:rPr lang="hr-HR" sz="3200" dirty="0"/>
              <a:t>je kvadar </a:t>
            </a:r>
            <a:r>
              <a:rPr lang="hr-HR" sz="3200" i="1" dirty="0"/>
              <a:t>ABCDEFGH</a:t>
            </a:r>
            <a:r>
              <a:rPr lang="hr-HR" sz="3200" dirty="0"/>
              <a:t>. Istakni na crtežu </a:t>
            </a:r>
            <a:r>
              <a:rPr lang="hr-HR" sz="3200" dirty="0" smtClean="0"/>
              <a:t>ravnine: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ABC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endParaRPr lang="hr-HR" dirty="0"/>
          </a:p>
          <a:p>
            <a:r>
              <a:rPr lang="hr-HR" dirty="0" smtClean="0"/>
              <a:t>c) FCG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b) ADC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d) DCG</a:t>
            </a:r>
            <a:endParaRPr lang="hr-H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33" y="1412776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09" y="1572934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54447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08" y="4254357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8065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72398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hr-HR" sz="3600" dirty="0" smtClean="0"/>
              <a:t>5. </a:t>
            </a:r>
            <a:r>
              <a:rPr lang="hr-HR" sz="3600" dirty="0"/>
              <a:t>Nacrtaj kvadar i označi mu vrhove. Istakni na crtežu </a:t>
            </a:r>
            <a:r>
              <a:rPr lang="hr-HR" sz="3600" dirty="0" smtClean="0"/>
              <a:t>ravnine: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hr-HR" dirty="0" smtClean="0"/>
              <a:t>ABF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r>
              <a:rPr lang="hr-HR" dirty="0" smtClean="0"/>
              <a:t>c) DCE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b) ABH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d) BGH</a:t>
            </a:r>
            <a:endParaRPr lang="hr-H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24" y="1542915"/>
            <a:ext cx="2376967" cy="2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2915"/>
            <a:ext cx="2376264" cy="265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87913"/>
            <a:ext cx="2448273" cy="273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7913"/>
            <a:ext cx="2376264" cy="265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8299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_0702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1790</Words>
  <Application>Microsoft Office PowerPoint</Application>
  <PresentationFormat>Prikaz na zaslonu (4:3)</PresentationFormat>
  <Paragraphs>275</Paragraphs>
  <Slides>64</Slides>
  <Notes>4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64</vt:i4>
      </vt:variant>
    </vt:vector>
  </HeadingPairs>
  <TitlesOfParts>
    <vt:vector size="72" baseType="lpstr">
      <vt:lpstr>Calibri</vt:lpstr>
      <vt:lpstr>Edwardian Script ITC</vt:lpstr>
      <vt:lpstr>Times</vt:lpstr>
      <vt:lpstr>Times New Roman</vt:lpstr>
      <vt:lpstr>Trebuchet MS</vt:lpstr>
      <vt:lpstr>TR_0702</vt:lpstr>
      <vt:lpstr>Bitmap Image</vt:lpstr>
      <vt:lpstr>Jednadžba</vt:lpstr>
      <vt:lpstr>PowerPointova prezentacija</vt:lpstr>
      <vt:lpstr>Osnovni elementi geometrije prostora</vt:lpstr>
      <vt:lpstr>PowerPointova prezentacija</vt:lpstr>
      <vt:lpstr>Primjer 1. Na kvadru ABCDEFGH nacrtaj pravac BH i ravninu ABH</vt:lpstr>
      <vt:lpstr>PowerPointova prezentacija</vt:lpstr>
      <vt:lpstr>2. Nacrtaj kvadar ABCDEFGH i na slici istakni pravce AB, BF, FH, EG i GH.</vt:lpstr>
      <vt:lpstr>3. Nacrtaj kocku ABCDEFGH i na slici istakni pravce AC, BE, BG, DF i CF.</vt:lpstr>
      <vt:lpstr>4. Nacrtan je kvadar ABCDEFGH. Istakni na crtežu ravnine:</vt:lpstr>
      <vt:lpstr>5. Nacrtaj kvadar i označi mu vrhove. Istakni na crtežu ravnine:</vt:lpstr>
      <vt:lpstr>5. Nacrtaj kvadar i označi mu vrhove. Istakni na crtežu ravnine:</vt:lpstr>
      <vt:lpstr>6. Ako je izjava istinita, upali žarulju, tj. oboji je žutom bojom.</vt:lpstr>
      <vt:lpstr>PowerPointova prezentacija</vt:lpstr>
      <vt:lpstr>Primjer 1. Za svaku vrstu položaja pravca određenog bridom kvadra i ravnine određene stranom kvadra pronađi pravac i ravninu koji su u takvom položaju.</vt:lpstr>
      <vt:lpstr>Primjer 2. Nacrtaj kvadar ABCDEFGH. U kakvom su odnosu ravnina ABC i pravac</vt:lpstr>
      <vt:lpstr>1. Na slikama istakni pravac i ravninu pa odgovori u kojem su oni međusobnom položaju.</vt:lpstr>
      <vt:lpstr>2. Istakni sve pravce određene vrhovima kvadra ABCDEFGH koji pripadaju ravnini:</vt:lpstr>
      <vt:lpstr>3. Istakni sve pravce određene vrhovima kvadra ABCDEFGH koji su usporedni s ravninom:</vt:lpstr>
      <vt:lpstr>4. Istakni sve pravce određene vrhovima kvadra ABCDEFGH koji probadaju ravninu:</vt:lpstr>
      <vt:lpstr>PowerPointova prezentacija</vt:lpstr>
      <vt:lpstr>Primjer 1. U kojem su međusobnom položaju istaknuti pravci</vt:lpstr>
      <vt:lpstr>1. Navedi sve pravce koji sadrže bridove kvadra ABCDEFGH i koji sijeku pravac:</vt:lpstr>
      <vt:lpstr>2. Navedi sve pravce određene vrhovima kocke ABCDEFGH koji sijeku pravac:</vt:lpstr>
      <vt:lpstr>3. Navedi sve pravce koji sadrže bridove kvadra ABCDEFGH i usporedni su s pravcem:</vt:lpstr>
      <vt:lpstr>4. Navedi sve pravce koji prolaze kroz dva vrha kvadra ABCDEFGH, a koji su mimoilazni s pravcem</vt:lpstr>
      <vt:lpstr>5. U kojem su međusobnom položaju pravci:</vt:lpstr>
      <vt:lpstr>6. U kojem su međusobnom položaju pravci:</vt:lpstr>
      <vt:lpstr>7. Odredi međusobni položaj pravaca:</vt:lpstr>
      <vt:lpstr>8. Odredi međusobni položaj pravaca:</vt:lpstr>
      <vt:lpstr>PowerPointova prezentacija</vt:lpstr>
      <vt:lpstr>Primjer 1. Nacrtaj kvadar ABCDEFGH. U kojem su međusobnom položaju ravnine:</vt:lpstr>
      <vt:lpstr>1. U kojem se međusobnom položaju nalaze ravnina ploče i ravnina stola u tvojoj učionici?</vt:lpstr>
      <vt:lpstr>2. Promatrajući zidove učionice kao modele ravnina, pokaži:</vt:lpstr>
      <vt:lpstr>3. Nacrtaj kvadar ABCDEFGH i istakni  ravninu koja je usporedna s ravninom:</vt:lpstr>
      <vt:lpstr>4. Nacrtaj kocku ABCDEFGH i ispiši ravnine koje sijeku ravninu:</vt:lpstr>
      <vt:lpstr>5. Odredi međusobni položaj ravnina kocke ABCDEFGH:</vt:lpstr>
      <vt:lpstr>5. Odredi međusobni položaj ravnina kocke ABCDEFGH:</vt:lpstr>
      <vt:lpstr>6. Nacrtaj kvadar ABCDEFGH te odredi presječnicu ravnina:</vt:lpstr>
      <vt:lpstr>6. Nacrtaj kvadar ABCDEFGH te odredi presječnicu ravnina:</vt:lpstr>
      <vt:lpstr>7. Pokraj točne izjave zaokruži DA, a pokraj netočne NE.</vt:lpstr>
      <vt:lpstr>PowerPointova prezentacija</vt:lpstr>
      <vt:lpstr>Primjer 1. Koji su od pravaca istaknutih na slici okomiti na ravninu određenu bazom kvadra?</vt:lpstr>
      <vt:lpstr>PowerPointova prezentacija</vt:lpstr>
      <vt:lpstr>Primjer 2. Koja je od istaknutih ravnina na slici okomita na ravninu određenu bazom kvadra?</vt:lpstr>
      <vt:lpstr>1. Nacrtaj kvadar ABCDEFGH, uoči ravninu ABC i navedi sve pravce koji su određeni s po dva vrha kvadra, a okomiti su na tu ravninu.</vt:lpstr>
      <vt:lpstr>2. Nacrtaj kvadar ABCDEFGH i istakni ravnine (strane kvadra) koje su okomite na pravac:</vt:lpstr>
      <vt:lpstr>3. Nacrtaj kvadar ABCDEFGH i istakni ravninu FGH. Navedi sve ravnine koje sadrže strane toga kvadra, a okomite su na tu ravninu.</vt:lpstr>
      <vt:lpstr>4. Nacrtaj kocku ABCDEFGH i istakni sve ravnine koje sadrže strane te kocke, a okomite su na tu ravninu:</vt:lpstr>
      <vt:lpstr>5. Promotri kvadar ABCDEFGH. Koje su od navedenih ravnina međusobno okomite:</vt:lpstr>
      <vt:lpstr>5. Promotri kvadar ABCDEFGH. Koje su od navedenih ravnina međusobno okomite:</vt:lpstr>
      <vt:lpstr>PowerPointova prezentacija</vt:lpstr>
      <vt:lpstr>PowerPointova prezentacija</vt:lpstr>
      <vt:lpstr>Primjer 1. Nađimo ortogonalne projekcijetočaka C i E te dužina                 na ravninu ABC kvadra   </vt:lpstr>
      <vt:lpstr>PowerPointova prezentacija</vt:lpstr>
      <vt:lpstr>Primjer 2. Neka je točka M polovište brida     kvadra ABCDEFGH. Odredi probodište P pravca EM i ravnine ABC.</vt:lpstr>
      <vt:lpstr>1. Nacrtan je kvadar ABCDEFGH. Odredi ortogonalnu projekciju točke:</vt:lpstr>
      <vt:lpstr>2. Duljina bridova kocke ABCDEFGH iznosi 8 cm. Odredi duljine ortogonalnih projekcija dužine:</vt:lpstr>
      <vt:lpstr>4. Neka je K polovište brida        kvadra ABCDEFGH. Odredi probodište P pravca HK i ravnine BCD.</vt:lpstr>
      <vt:lpstr>5. Duljine bridova kvadra ABCDEFGH iznose |AB| = 8 cm, |AD| = 15 cm i |BF| = 20 cm. Odredi duljine ortogonalnih projekcija dužine:</vt:lpstr>
      <vt:lpstr>PowerPointova prezentacija</vt:lpstr>
      <vt:lpstr>Primjer 1. Točka A je od ravnine R  udaljena 6 cm, a točka B je od iste ravnine udaljena 11 cm. Duljina ortogonalne projekcije dužine AB na tu ravninu je 12 cm. Kolika je duljina dužine AB ako su:</vt:lpstr>
      <vt:lpstr>Primjer 1. Točka A je od ravnine R  udaljena 6 cm, a točka B je od iste ravnine udaljena 11 cm. Duljina ortogonalne projekcije dužine AB na tu ravninu je 12 cm. Kolika je duljina dužine AB ako su A i B s različitih strana ravnine R:</vt:lpstr>
      <vt:lpstr>1. Duljine bridova kvadra ABCDEFGH iznose |AB|=7 cm, |AD|=5 cm i |AE|=9 cm. Kolika je udaljenost točke:</vt:lpstr>
      <vt:lpstr>2. Duljine bridova kvadra iznose |AB|=8 cm,| BC|=6 cm i |CG|=10 cm. Točka P je sjecište dijagonala strane BCGF kvadra. Kolika je udaljenost točke P od: </vt:lpstr>
      <vt:lpstr>3. Točka M je od ravnine R udaljena 17 cm, a točka N 7 cm. Duljina ortogonalne projekcije dužine MN na tu ravninu iznosi 10 cm. Kolika je duljina dužine MN ako su točke M i N s iste strane ravnine R?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Točke, pravci i ravnine u prostoru</dc:title>
  <dc:creator>Marija</dc:creator>
  <cp:lastModifiedBy>TRSAT</cp:lastModifiedBy>
  <cp:revision>48</cp:revision>
  <dcterms:created xsi:type="dcterms:W3CDTF">2014-03-11T21:26:02Z</dcterms:created>
  <dcterms:modified xsi:type="dcterms:W3CDTF">2019-03-06T09:15:50Z</dcterms:modified>
</cp:coreProperties>
</file>