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Nastavna cjelina/tema:</a:t>
            </a:r>
            <a:br>
              <a:rPr lang="hr-HR" sz="2800" dirty="0"/>
            </a:br>
            <a:r>
              <a:rPr lang="hr-HR" sz="2800" dirty="0"/>
              <a:t>DRUGI SVJETSKI RAT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Nastanak Federalne Države Hrvatske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1069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Zbjegovi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Žene, djeca i starci su bježali za vrijeme rata, odlazili u druga mjesta ili se sklanjali po šumama</a:t>
            </a:r>
          </a:p>
          <a:p>
            <a:r>
              <a:rPr lang="pl-PL" dirty="0">
                <a:latin typeface="+mj-lt"/>
              </a:rPr>
              <a:t>Svoje je domove napustilo </a:t>
            </a:r>
            <a:r>
              <a:rPr lang="hr-HR" b="1" dirty="0">
                <a:latin typeface="+mj-lt"/>
              </a:rPr>
              <a:t>više stotina tisuća ljudi</a:t>
            </a:r>
          </a:p>
          <a:p>
            <a:r>
              <a:rPr lang="pl-PL" dirty="0">
                <a:latin typeface="+mj-lt"/>
              </a:rPr>
              <a:t>Nakon kapitulacije Italije područje Dalmacije zauzeli su </a:t>
            </a:r>
            <a:r>
              <a:rPr lang="hr-HR" dirty="0">
                <a:latin typeface="+mj-lt"/>
              </a:rPr>
              <a:t>Nijemci koji su terorizirali lokalno stanovništvo</a:t>
            </a:r>
          </a:p>
          <a:p>
            <a:r>
              <a:rPr lang="hr-HR" dirty="0">
                <a:latin typeface="+mj-lt"/>
              </a:rPr>
              <a:t>Broj izbjeglica je porastao te su partizani organizirali prebacivanje zbjegova na otok Vis</a:t>
            </a:r>
          </a:p>
          <a:p>
            <a:r>
              <a:rPr lang="hr-HR" dirty="0">
                <a:latin typeface="+mj-lt"/>
              </a:rPr>
              <a:t>S otoka Visa dogovoru sa saveznicima izbjeglice se prebačene u </a:t>
            </a:r>
            <a:r>
              <a:rPr lang="hr-HR" b="1" dirty="0">
                <a:latin typeface="+mj-lt"/>
              </a:rPr>
              <a:t>južnu Italiju </a:t>
            </a:r>
            <a:r>
              <a:rPr lang="pl-PL" b="1" dirty="0">
                <a:latin typeface="+mj-lt"/>
              </a:rPr>
              <a:t>i prihvatne logore u Egiptu</a:t>
            </a:r>
            <a:endParaRPr lang="hr-H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3097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PONOVIMO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103"/>
            <a:ext cx="7886700" cy="4700860"/>
          </a:xfrm>
        </p:spPr>
        <p:txBody>
          <a:bodyPr>
            <a:normAutofit/>
          </a:bodyPr>
          <a:lstStyle/>
          <a:p>
            <a:r>
              <a:rPr lang="hr-HR" dirty="0"/>
              <a:t>Što je AVNOJ?</a:t>
            </a:r>
          </a:p>
          <a:p>
            <a:r>
              <a:rPr lang="hr-HR" dirty="0"/>
              <a:t>Što je ZAVNOH?</a:t>
            </a:r>
          </a:p>
          <a:p>
            <a:r>
              <a:rPr lang="hr-HR" dirty="0"/>
              <a:t>Koje su važne odluke donesene na drugom zasjedanju AVNOJ-a u studenom 1943. godine?</a:t>
            </a:r>
          </a:p>
          <a:p>
            <a:r>
              <a:rPr lang="hr-HR" dirty="0"/>
              <a:t>Kada je osnovana Demokratska Federativna Jugoslavija?</a:t>
            </a:r>
          </a:p>
          <a:p>
            <a:r>
              <a:rPr lang="hr-HR" dirty="0"/>
              <a:t>Zašto je partizanima bilo važno privući pristaše HSS-a?</a:t>
            </a:r>
          </a:p>
          <a:p>
            <a:r>
              <a:rPr lang="hr-HR" dirty="0"/>
              <a:t>Tko je Božidar Magovac?</a:t>
            </a:r>
          </a:p>
          <a:p>
            <a:r>
              <a:rPr lang="hr-HR" dirty="0"/>
              <a:t>Što su zbjegovi?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60" y="4207299"/>
            <a:ext cx="7886700" cy="1854926"/>
          </a:xfrm>
        </p:spPr>
        <p:txBody>
          <a:bodyPr/>
          <a:lstStyle/>
          <a:p>
            <a:pPr>
              <a:buNone/>
            </a:pPr>
            <a:r>
              <a:rPr lang="pl-PL" dirty="0"/>
              <a:t>   U velikom prihvatnom logoru El Shatt u </a:t>
            </a:r>
            <a:r>
              <a:rPr lang="hr-HR" dirty="0"/>
              <a:t>Egiptu, u pustinji Sinajskog poluotoka, </a:t>
            </a:r>
            <a:r>
              <a:rPr lang="pl-PL" dirty="0"/>
              <a:t>bilo je smješteno oko 28000 izbjeglica i ranjenika iz Hrvatske od 1944. do 1946.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07" y="908956"/>
            <a:ext cx="5102757" cy="324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310" y="908956"/>
            <a:ext cx="2829604" cy="305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0342" y="5800615"/>
            <a:ext cx="684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+mj-lt"/>
              </a:rPr>
              <a:t>Što misliš, kako je bilo živjeti u zbjegovima?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228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Osnivanje AVNOJ-a i ZAVNOH-a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02" y="1694996"/>
            <a:ext cx="7886700" cy="5163004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+mj-lt"/>
              </a:rPr>
              <a:t>Nakon dvije godine ratovanja partizani su uspostavili nadzor </a:t>
            </a:r>
            <a:r>
              <a:rPr lang="hr-HR" b="1" dirty="0">
                <a:latin typeface="+mj-lt"/>
              </a:rPr>
              <a:t>nad velikim dijelom teritorija</a:t>
            </a:r>
          </a:p>
          <a:p>
            <a:r>
              <a:rPr lang="hr-HR" dirty="0">
                <a:latin typeface="+mj-lt"/>
              </a:rPr>
              <a:t>U Bihaću je u studenome 1942. godine osnovano </a:t>
            </a:r>
            <a:r>
              <a:rPr lang="hr-HR" b="1" dirty="0">
                <a:latin typeface="+mj-lt"/>
              </a:rPr>
              <a:t>Antifašističko vijeće narodnog </a:t>
            </a:r>
            <a:r>
              <a:rPr lang="vi-VN" b="1" dirty="0">
                <a:latin typeface="Calibri Light" pitchFamily="34" charset="0"/>
              </a:rPr>
              <a:t>oslobođenja Jugoslavije (AVNOJ)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  <a:sym typeface="Wingdings" pitchFamily="2" charset="2"/>
              </a:rPr>
              <a:t></a:t>
            </a:r>
            <a:r>
              <a:rPr lang="hr-HR" dirty="0">
                <a:latin typeface="Calibri Light" pitchFamily="34" charset="0"/>
              </a:rPr>
              <a:t> najviše </a:t>
            </a:r>
            <a:r>
              <a:rPr lang="hr-HR" dirty="0">
                <a:latin typeface="+mj-lt"/>
              </a:rPr>
              <a:t>predstavničko tijelo naroda u Jugoslaviji</a:t>
            </a:r>
          </a:p>
          <a:p>
            <a:r>
              <a:rPr lang="pl-PL" dirty="0">
                <a:latin typeface="+mj-lt"/>
              </a:rPr>
              <a:t>U skladu s programom stvaranja </a:t>
            </a:r>
            <a:r>
              <a:rPr lang="hr-HR" dirty="0">
                <a:latin typeface="+mj-lt"/>
              </a:rPr>
              <a:t>federativne Jugoslavije, osnovana su vrhovna politička tijela za pojedine narode i zemlje</a:t>
            </a:r>
          </a:p>
          <a:p>
            <a:r>
              <a:rPr lang="hr-HR" dirty="0">
                <a:latin typeface="+mj-lt"/>
              </a:rPr>
              <a:t>U lipnju 1943. godine osnovano </a:t>
            </a:r>
            <a:r>
              <a:rPr lang="hr-HR" b="1" dirty="0">
                <a:latin typeface="+mj-lt"/>
              </a:rPr>
              <a:t>Zemaljsko antifašističko vijeće </a:t>
            </a:r>
            <a:r>
              <a:rPr lang="vi-VN" b="1" dirty="0">
                <a:latin typeface="Calibri Light" pitchFamily="34" charset="0"/>
              </a:rPr>
              <a:t>narodnog oslobođenja Hrvatske (ZAVNOH)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  <a:sym typeface="Wingdings" pitchFamily="2" charset="2"/>
              </a:rPr>
              <a:t>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hr-HR" dirty="0">
                <a:latin typeface="+mj-lt"/>
              </a:rPr>
              <a:t>najviše političko i predstavničko tijelo partizanske vlasti u Hrvatskoj</a:t>
            </a:r>
          </a:p>
          <a:p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3702"/>
            <a:ext cx="7886700" cy="138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b="1" dirty="0">
                <a:latin typeface="+mj-lt"/>
              </a:rPr>
              <a:t>Prvo zasjedanje AVNOJ-a </a:t>
            </a:r>
            <a:r>
              <a:rPr lang="pl-PL" dirty="0">
                <a:latin typeface="+mj-lt"/>
              </a:rPr>
              <a:t>održano je 26. i 27. </a:t>
            </a:r>
            <a:r>
              <a:rPr lang="hr-HR" dirty="0">
                <a:latin typeface="+mj-lt"/>
              </a:rPr>
              <a:t>studenoga 1942. u </a:t>
            </a:r>
            <a:r>
              <a:rPr lang="hr-HR" b="1" dirty="0">
                <a:latin typeface="+mj-lt"/>
              </a:rPr>
              <a:t>Bihaću.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776" y="165461"/>
            <a:ext cx="4884556" cy="484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622" y="4430484"/>
            <a:ext cx="7886700" cy="2057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solidFill>
                  <a:srgbClr val="7030A0"/>
                </a:solidFill>
                <a:latin typeface="+mj-lt"/>
              </a:rPr>
              <a:t>   </a:t>
            </a:r>
            <a:r>
              <a:rPr lang="hr-HR" dirty="0">
                <a:latin typeface="+mj-lt"/>
              </a:rPr>
              <a:t>Pjesnik  </a:t>
            </a:r>
            <a:r>
              <a:rPr lang="hr-HR" b="1" dirty="0">
                <a:latin typeface="+mj-lt"/>
              </a:rPr>
              <a:t>Vladimir Nazor </a:t>
            </a:r>
            <a:r>
              <a:rPr lang="hr-HR" dirty="0">
                <a:latin typeface="+mj-lt"/>
              </a:rPr>
              <a:t>pridružio (slika gore) se partizanima u svojoj 66. godini života. Godine 1943. izabran je za </a:t>
            </a:r>
            <a:r>
              <a:rPr lang="hr-HR" b="1" dirty="0">
                <a:latin typeface="+mj-lt"/>
              </a:rPr>
              <a:t>predsjednika najvišeg predstavničkog tijela vlasti</a:t>
            </a:r>
            <a:r>
              <a:rPr lang="hr-HR" dirty="0">
                <a:latin typeface="+mj-lt"/>
              </a:rPr>
              <a:t> koje su partizani osnovali u Hrvatskoj, ZAVNOH-a.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190" y="740230"/>
            <a:ext cx="5266433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304800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Povijesni izvor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48" y="1455510"/>
            <a:ext cx="7886700" cy="5306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>
                <a:latin typeface="+mj-lt"/>
              </a:rPr>
              <a:t>„Čl. 1. proglašuju se ništetnim svi ugovori, paktovi i konvencije, koje su razne velikosrpske vlade sklopile s Italijom… </a:t>
            </a:r>
          </a:p>
          <a:p>
            <a:pPr>
              <a:buNone/>
            </a:pPr>
            <a:r>
              <a:rPr lang="hr-HR" dirty="0">
                <a:latin typeface="+mj-lt"/>
              </a:rPr>
              <a:t>Čl. 2. Proglašuju se ništetnim svi ugovori, paktovi i konvencije, sklopljene </a:t>
            </a:r>
            <a:r>
              <a:rPr lang="vi-VN" dirty="0">
                <a:latin typeface="Calibri Light" pitchFamily="34" charset="0"/>
              </a:rPr>
              <a:t>između izdajnika hrvatskog naroda Pavelića i talijanske vlade…</a:t>
            </a:r>
          </a:p>
          <a:p>
            <a:pPr>
              <a:buNone/>
            </a:pPr>
            <a:r>
              <a:rPr lang="hr-HR" dirty="0">
                <a:latin typeface="+mj-lt"/>
              </a:rPr>
              <a:t>Čl. 3. Svi spomenuti hrvatski krajevi, tj. Istra, Rijeka, Zadar, anektirani dijelovi Hrvatskog primorja, Gorskog kotara, Dalmacije i svi jadranski otoci (uključivši ovamo i Lastovo, Cres, Lošinj i druge) priključuju se matici zemlji – Hrvatskoj, a preko nje novoj demokratskoj, bratskoj zajednici naroda </a:t>
            </a:r>
            <a:r>
              <a:rPr lang="it-IT" dirty="0">
                <a:latin typeface="+mj-lt"/>
              </a:rPr>
              <a:t>Jugoslavije, za koju se naši narodi bore.</a:t>
            </a:r>
          </a:p>
          <a:p>
            <a:pPr>
              <a:buNone/>
            </a:pPr>
            <a:r>
              <a:rPr lang="hr-HR" dirty="0">
                <a:latin typeface="+mj-lt"/>
              </a:rPr>
              <a:t>                    Smrt fašizmu – sloboda narodu!</a:t>
            </a:r>
          </a:p>
          <a:p>
            <a:pPr>
              <a:buNone/>
            </a:pPr>
            <a:r>
              <a:rPr lang="hr-HR" dirty="0">
                <a:latin typeface="+mj-lt"/>
              </a:rPr>
              <a:t>20. rujna 1943. </a:t>
            </a:r>
            <a:r>
              <a:rPr lang="vi-VN" dirty="0">
                <a:latin typeface="Calibri Light" pitchFamily="34" charset="0"/>
              </a:rPr>
              <a:t>Zemaljsko Antifašističko Vijeće Narodnog Oslobođenja Hrvatske“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0737" y="6003535"/>
            <a:ext cx="523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+mj-lt"/>
              </a:rPr>
              <a:t>Koji su ugovori poništeni ovom odlukom?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Federalna Država Hrvatska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Na drugom zasjedanju AVNOJ-a, u Jajcu 1943. godine, donesen </a:t>
            </a:r>
            <a:r>
              <a:rPr lang="hr-HR" b="1" dirty="0">
                <a:latin typeface="+mj-lt"/>
              </a:rPr>
              <a:t>niz važnih odluka</a:t>
            </a:r>
          </a:p>
          <a:p>
            <a:r>
              <a:rPr lang="hr-HR" dirty="0">
                <a:latin typeface="+mj-lt"/>
              </a:rPr>
              <a:t>AVNOJ proglašen </a:t>
            </a:r>
            <a:r>
              <a:rPr lang="hr-HR" b="1" dirty="0">
                <a:latin typeface="+mj-lt"/>
              </a:rPr>
              <a:t>zakonodavnim tijelom</a:t>
            </a:r>
            <a:r>
              <a:rPr lang="hr-HR" dirty="0">
                <a:latin typeface="+mj-lt"/>
              </a:rPr>
              <a:t>, osnovana privremena vlada na čelu s Titom, kralju zabranjen povratak u zemlje te je </a:t>
            </a:r>
            <a:r>
              <a:rPr lang="hr-HR" b="1" dirty="0">
                <a:latin typeface="+mj-lt"/>
              </a:rPr>
              <a:t>osnovana Demokratska Federativna Jugoslavija </a:t>
            </a:r>
            <a:r>
              <a:rPr lang="hr-HR" dirty="0">
                <a:latin typeface="+mj-lt"/>
              </a:rPr>
              <a:t>(DFJ)</a:t>
            </a:r>
          </a:p>
          <a:p>
            <a:r>
              <a:rPr lang="hr-HR" dirty="0">
                <a:latin typeface="+mj-lt"/>
              </a:rPr>
              <a:t>Na trećem zasjedanju ZAVNOH-a u Topuskom </a:t>
            </a:r>
            <a:r>
              <a:rPr lang="hr-HR" b="1" dirty="0">
                <a:latin typeface="+mj-lt"/>
              </a:rPr>
              <a:t>proglašena Federalna Država Hrvatska </a:t>
            </a:r>
            <a:r>
              <a:rPr lang="hr-HR" dirty="0">
                <a:latin typeface="+mj-lt"/>
              </a:rPr>
              <a:t>kao dio DFJ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0" y="2790598"/>
            <a:ext cx="3788229" cy="1276804"/>
          </a:xfrm>
        </p:spPr>
        <p:txBody>
          <a:bodyPr/>
          <a:lstStyle/>
          <a:p>
            <a:pPr>
              <a:buNone/>
            </a:pPr>
            <a:r>
              <a:rPr lang="hr-HR" b="1" dirty="0">
                <a:latin typeface="+mj-lt"/>
              </a:rPr>
              <a:t>   Proglas o sjedinjenju Istre </a:t>
            </a:r>
            <a:r>
              <a:rPr lang="pl-PL" b="1" dirty="0">
                <a:latin typeface="+mj-lt"/>
              </a:rPr>
              <a:t>s Hrvatskom od 13. rujna </a:t>
            </a:r>
            <a:r>
              <a:rPr lang="hr-HR" b="1" dirty="0">
                <a:latin typeface="+mj-lt"/>
              </a:rPr>
              <a:t>1943. godine.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" y="568371"/>
            <a:ext cx="4573830" cy="609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1954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Hrvatska seljačka stranka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>
                <a:latin typeface="+mj-lt"/>
              </a:rPr>
              <a:t>Partizani su aktivno radili da pridobe članove HSS-a za pokret</a:t>
            </a:r>
          </a:p>
          <a:p>
            <a:r>
              <a:rPr lang="hr-HR" dirty="0">
                <a:latin typeface="+mj-lt"/>
              </a:rPr>
              <a:t>S jačanjem partizanskog pokreta </a:t>
            </a:r>
            <a:r>
              <a:rPr lang="hr-HR" b="1" dirty="0">
                <a:latin typeface="+mj-lt"/>
              </a:rPr>
              <a:t>dio </a:t>
            </a:r>
            <a:r>
              <a:rPr lang="vi-VN" b="1" dirty="0">
                <a:latin typeface="Calibri Light" pitchFamily="34" charset="0"/>
              </a:rPr>
              <a:t>se pristaša HSS-a pridružio partizanima</a:t>
            </a:r>
            <a:endParaRPr lang="hr-HR" b="1" dirty="0">
              <a:latin typeface="Calibri Light" pitchFamily="34" charset="0"/>
            </a:endParaRPr>
          </a:p>
          <a:p>
            <a:r>
              <a:rPr lang="hr-HR" dirty="0">
                <a:latin typeface="+mj-lt"/>
              </a:rPr>
              <a:t>HSS- su prihvatili antifašističku borbu, ali su se u tijelima vlasti </a:t>
            </a:r>
            <a:r>
              <a:rPr lang="hr-HR" b="1" dirty="0">
                <a:latin typeface="+mj-lt"/>
              </a:rPr>
              <a:t>zauzimali za jugoslavensku državu u kojoj će postojati više stranaka, privatno vlasništvo i slobodno poduzetništvo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588" y="1825625"/>
            <a:ext cx="5275761" cy="4287792"/>
          </a:xfrm>
        </p:spPr>
        <p:txBody>
          <a:bodyPr>
            <a:normAutofit lnSpcReduction="10000"/>
          </a:bodyPr>
          <a:lstStyle/>
          <a:p>
            <a:r>
              <a:rPr lang="vi-VN" dirty="0">
                <a:latin typeface="Calibri Light" pitchFamily="34" charset="0"/>
              </a:rPr>
              <a:t>Najistaknutiji među</a:t>
            </a:r>
            <a:r>
              <a:rPr lang="hr-HR" dirty="0">
                <a:latin typeface="Calibri Light" pitchFamily="34" charset="0"/>
              </a:rPr>
              <a:t> njima bio je </a:t>
            </a:r>
            <a:r>
              <a:rPr lang="hr-HR" b="1" dirty="0">
                <a:latin typeface="Calibri Light" pitchFamily="34" charset="0"/>
              </a:rPr>
              <a:t>Božidar Magovac </a:t>
            </a:r>
            <a:r>
              <a:rPr lang="hr-HR" dirty="0">
                <a:latin typeface="Calibri Light" pitchFamily="34" charset="0"/>
              </a:rPr>
              <a:t>(1908. – 1955.), političar i publicist. </a:t>
            </a:r>
          </a:p>
          <a:p>
            <a:r>
              <a:rPr lang="hr-HR" dirty="0">
                <a:latin typeface="Calibri Light" pitchFamily="34" charset="0"/>
              </a:rPr>
              <a:t>Partizani su mu omogućili da objavljuje list </a:t>
            </a:r>
            <a:r>
              <a:rPr lang="hr-HR" b="1" i="1" dirty="0">
                <a:latin typeface="Calibri Light" pitchFamily="34" charset="0"/>
              </a:rPr>
              <a:t>Slobodni dom.</a:t>
            </a:r>
            <a:r>
              <a:rPr lang="hr-HR" b="1" dirty="0">
                <a:latin typeface="Calibri Light" pitchFamily="34" charset="0"/>
              </a:rPr>
              <a:t> </a:t>
            </a:r>
          </a:p>
          <a:p>
            <a:r>
              <a:rPr lang="hr-HR" dirty="0">
                <a:latin typeface="Calibri Light" pitchFamily="34" charset="0"/>
              </a:rPr>
              <a:t>Nadali su se da će time privući </a:t>
            </a:r>
            <a:r>
              <a:rPr lang="pl-PL" dirty="0">
                <a:latin typeface="Calibri Light" pitchFamily="34" charset="0"/>
              </a:rPr>
              <a:t>velik broj seljaka u partizanski pokret</a:t>
            </a:r>
          </a:p>
          <a:p>
            <a:r>
              <a:rPr lang="hr-HR" dirty="0">
                <a:latin typeface="Calibri Light" pitchFamily="34" charset="0"/>
              </a:rPr>
              <a:t>Božidar Magovac 1943. se pridružio partizanima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64" y="1431608"/>
            <a:ext cx="2793410" cy="445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627</Words>
  <Application>Microsoft Office PowerPoint</Application>
  <PresentationFormat>Prikaz na zaslonu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Nastavna cjelina/tema: DRUGI SVJETSKI RAT</vt:lpstr>
      <vt:lpstr>Osnivanje AVNOJ-a i ZAVNOH-a</vt:lpstr>
      <vt:lpstr>PowerPoint prezentacija</vt:lpstr>
      <vt:lpstr>PowerPoint prezentacija</vt:lpstr>
      <vt:lpstr>Povijesni izvor</vt:lpstr>
      <vt:lpstr>Federalna Država Hrvatska</vt:lpstr>
      <vt:lpstr>PowerPoint prezentacija</vt:lpstr>
      <vt:lpstr>Hrvatska seljačka stranka </vt:lpstr>
      <vt:lpstr>PowerPoint prezentacija</vt:lpstr>
      <vt:lpstr>Zbjegovi</vt:lpstr>
      <vt:lpstr>PONOVIMO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</cp:lastModifiedBy>
  <cp:revision>28</cp:revision>
  <dcterms:created xsi:type="dcterms:W3CDTF">2014-06-11T15:27:21Z</dcterms:created>
  <dcterms:modified xsi:type="dcterms:W3CDTF">2020-03-18T13:22:30Z</dcterms:modified>
</cp:coreProperties>
</file>