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71" r:id="rId3"/>
    <p:sldId id="272" r:id="rId4"/>
    <p:sldId id="278" r:id="rId5"/>
    <p:sldId id="277" r:id="rId6"/>
    <p:sldId id="276" r:id="rId7"/>
    <p:sldId id="275" r:id="rId8"/>
    <p:sldId id="274" r:id="rId9"/>
    <p:sldId id="282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ABAB5-4A2C-4F57-939F-193A144BA29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9F8869D-245A-4684-BAEE-14AEC5AA9324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dirty="0"/>
            <a:t>Koja je uloga provodnih žila </a:t>
          </a:r>
          <a:r>
            <a:rPr lang="hr-HR" dirty="0" smtClean="0"/>
            <a:t>u </a:t>
          </a:r>
          <a:r>
            <a:rPr lang="hr-HR" dirty="0"/>
            <a:t>biljaka cvjetnjača?</a:t>
          </a:r>
        </a:p>
      </dgm:t>
    </dgm:pt>
    <dgm:pt modelId="{5444A9C8-998E-45A3-8E5B-AEC855C99788}" type="parTrans" cxnId="{C05C574E-5E1D-4C0C-833B-362450ED725F}">
      <dgm:prSet/>
      <dgm:spPr/>
      <dgm:t>
        <a:bodyPr/>
        <a:lstStyle/>
        <a:p>
          <a:endParaRPr lang="hr-HR"/>
        </a:p>
      </dgm:t>
    </dgm:pt>
    <dgm:pt modelId="{8C60BBC5-F477-4AD1-AE74-5927B00AC8CC}" type="sibTrans" cxnId="{C05C574E-5E1D-4C0C-833B-362450ED725F}">
      <dgm:prSet/>
      <dgm:spPr/>
      <dgm:t>
        <a:bodyPr/>
        <a:lstStyle/>
        <a:p>
          <a:endParaRPr lang="hr-HR"/>
        </a:p>
      </dgm:t>
    </dgm:pt>
    <dgm:pt modelId="{4308EA7E-5ACA-4781-8F82-06BC340C75BD}">
      <dgm:prSet phldrT="[Tekst]"/>
      <dgm:spPr>
        <a:solidFill>
          <a:srgbClr val="FF0000"/>
        </a:solidFill>
      </dgm:spPr>
      <dgm:t>
        <a:bodyPr/>
        <a:lstStyle/>
        <a:p>
          <a:r>
            <a:rPr lang="hr-HR" dirty="0"/>
            <a:t>Na primjeru prijenosa vode iz tla u biljku  </a:t>
          </a:r>
          <a:r>
            <a:rPr lang="hr-HR" dirty="0" smtClean="0"/>
            <a:t>objasni </a:t>
          </a:r>
          <a:r>
            <a:rPr lang="hr-HR" dirty="0"/>
            <a:t>proces osmoze.</a:t>
          </a:r>
        </a:p>
      </dgm:t>
    </dgm:pt>
    <dgm:pt modelId="{7E1BED3A-2897-431C-9CC1-0FE4C2567A49}" type="parTrans" cxnId="{2AD8D713-CBBC-417E-8976-8F11E1D8F5B4}">
      <dgm:prSet/>
      <dgm:spPr/>
      <dgm:t>
        <a:bodyPr/>
        <a:lstStyle/>
        <a:p>
          <a:endParaRPr lang="hr-HR"/>
        </a:p>
      </dgm:t>
    </dgm:pt>
    <dgm:pt modelId="{292DAE47-E760-4F1E-959B-0E3655C217E8}" type="sibTrans" cxnId="{2AD8D713-CBBC-417E-8976-8F11E1D8F5B4}">
      <dgm:prSet/>
      <dgm:spPr/>
      <dgm:t>
        <a:bodyPr/>
        <a:lstStyle/>
        <a:p>
          <a:endParaRPr lang="hr-HR"/>
        </a:p>
      </dgm:t>
    </dgm:pt>
    <dgm:pt modelId="{80626EBA-C4B1-4971-AA69-372240FB3F1C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/>
            <a:t>Objasni razliku u prijenosu tvari </a:t>
          </a:r>
          <a:r>
            <a:rPr lang="hr-HR" dirty="0" smtClean="0"/>
            <a:t>u </a:t>
          </a:r>
          <a:r>
            <a:rPr lang="hr-HR" dirty="0"/>
            <a:t>algi i gljiva.</a:t>
          </a:r>
        </a:p>
      </dgm:t>
    </dgm:pt>
    <dgm:pt modelId="{7E68FAB5-35EA-415D-BA0F-843F4328FBD6}" type="parTrans" cxnId="{8514C2CC-70E3-433D-B654-68F192D972B4}">
      <dgm:prSet/>
      <dgm:spPr/>
      <dgm:t>
        <a:bodyPr/>
        <a:lstStyle/>
        <a:p>
          <a:endParaRPr lang="hr-HR"/>
        </a:p>
      </dgm:t>
    </dgm:pt>
    <dgm:pt modelId="{D8B9C260-4828-48A6-83D9-4E9B4323CE6D}" type="sibTrans" cxnId="{8514C2CC-70E3-433D-B654-68F192D972B4}">
      <dgm:prSet/>
      <dgm:spPr/>
      <dgm:t>
        <a:bodyPr/>
        <a:lstStyle/>
        <a:p>
          <a:endParaRPr lang="hr-HR"/>
        </a:p>
      </dgm:t>
    </dgm:pt>
    <dgm:pt modelId="{31C45E31-2954-45F3-9C21-87C830082D44}">
      <dgm:prSet phldrT="[Tekst]"/>
      <dgm:spPr>
        <a:solidFill>
          <a:srgbClr val="00B0F0"/>
        </a:solidFill>
      </dgm:spPr>
      <dgm:t>
        <a:bodyPr/>
        <a:lstStyle/>
        <a:p>
          <a:r>
            <a:rPr lang="hr-HR" dirty="0"/>
            <a:t>Koji sve procesi omogućuju prijenos vode kroz biljne organe?</a:t>
          </a:r>
        </a:p>
      </dgm:t>
    </dgm:pt>
    <dgm:pt modelId="{7802AC5C-6416-422E-8FE7-FBE72BC04FAB}" type="parTrans" cxnId="{E484059F-2832-4CC2-9C35-AE9B633CDF04}">
      <dgm:prSet/>
      <dgm:spPr/>
      <dgm:t>
        <a:bodyPr/>
        <a:lstStyle/>
        <a:p>
          <a:endParaRPr lang="hr-HR"/>
        </a:p>
      </dgm:t>
    </dgm:pt>
    <dgm:pt modelId="{498F8D7B-3CAE-4224-8046-CF8E17516251}" type="sibTrans" cxnId="{E484059F-2832-4CC2-9C35-AE9B633CDF04}">
      <dgm:prSet/>
      <dgm:spPr/>
      <dgm:t>
        <a:bodyPr/>
        <a:lstStyle/>
        <a:p>
          <a:endParaRPr lang="hr-HR"/>
        </a:p>
      </dgm:t>
    </dgm:pt>
    <dgm:pt modelId="{3659827C-F8AD-41E6-8AD8-7441AF17C26F}" type="pres">
      <dgm:prSet presAssocID="{407ABAB5-4A2C-4F57-939F-193A144BA29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FB7706-44B0-467B-A38A-2945FE9DFF49}" type="pres">
      <dgm:prSet presAssocID="{407ABAB5-4A2C-4F57-939F-193A144BA29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AE458D-DA78-49A4-A87E-0941830A2CFD}" type="pres">
      <dgm:prSet presAssocID="{407ABAB5-4A2C-4F57-939F-193A144BA296}" presName="triangle2" presStyleLbl="node1" presStyleIdx="1" presStyleCnt="4" custLinFactNeighborY="4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58453F-D04C-4FB7-9E73-DD788154FB1B}" type="pres">
      <dgm:prSet presAssocID="{407ABAB5-4A2C-4F57-939F-193A144BA29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E7D8CA-5A25-4E22-9F3A-AC33BDBB6CC7}" type="pres">
      <dgm:prSet presAssocID="{407ABAB5-4A2C-4F57-939F-193A144BA29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5C574E-5E1D-4C0C-833B-362450ED725F}" srcId="{407ABAB5-4A2C-4F57-939F-193A144BA296}" destId="{19F8869D-245A-4684-BAEE-14AEC5AA9324}" srcOrd="0" destOrd="0" parTransId="{5444A9C8-998E-45A3-8E5B-AEC855C99788}" sibTransId="{8C60BBC5-F477-4AD1-AE74-5927B00AC8CC}"/>
    <dgm:cxn modelId="{61C1CBB4-4BBE-4CF5-ACA2-A1D324EC9368}" type="presOf" srcId="{80626EBA-C4B1-4971-AA69-372240FB3F1C}" destId="{2058453F-D04C-4FB7-9E73-DD788154FB1B}" srcOrd="0" destOrd="0" presId="urn:microsoft.com/office/officeart/2005/8/layout/pyramid4"/>
    <dgm:cxn modelId="{8514C2CC-70E3-433D-B654-68F192D972B4}" srcId="{407ABAB5-4A2C-4F57-939F-193A144BA296}" destId="{80626EBA-C4B1-4971-AA69-372240FB3F1C}" srcOrd="2" destOrd="0" parTransId="{7E68FAB5-35EA-415D-BA0F-843F4328FBD6}" sibTransId="{D8B9C260-4828-48A6-83D9-4E9B4323CE6D}"/>
    <dgm:cxn modelId="{E484059F-2832-4CC2-9C35-AE9B633CDF04}" srcId="{407ABAB5-4A2C-4F57-939F-193A144BA296}" destId="{31C45E31-2954-45F3-9C21-87C830082D44}" srcOrd="3" destOrd="0" parTransId="{7802AC5C-6416-422E-8FE7-FBE72BC04FAB}" sibTransId="{498F8D7B-3CAE-4224-8046-CF8E17516251}"/>
    <dgm:cxn modelId="{2AD8D713-CBBC-417E-8976-8F11E1D8F5B4}" srcId="{407ABAB5-4A2C-4F57-939F-193A144BA296}" destId="{4308EA7E-5ACA-4781-8F82-06BC340C75BD}" srcOrd="1" destOrd="0" parTransId="{7E1BED3A-2897-431C-9CC1-0FE4C2567A49}" sibTransId="{292DAE47-E760-4F1E-959B-0E3655C217E8}"/>
    <dgm:cxn modelId="{17FD9BF7-D608-488D-B43C-F4F1E9305F33}" type="presOf" srcId="{19F8869D-245A-4684-BAEE-14AEC5AA9324}" destId="{DEFB7706-44B0-467B-A38A-2945FE9DFF49}" srcOrd="0" destOrd="0" presId="urn:microsoft.com/office/officeart/2005/8/layout/pyramid4"/>
    <dgm:cxn modelId="{720CA112-0465-464C-ADD0-0CA314134EA8}" type="presOf" srcId="{4308EA7E-5ACA-4781-8F82-06BC340C75BD}" destId="{DAAE458D-DA78-49A4-A87E-0941830A2CFD}" srcOrd="0" destOrd="0" presId="urn:microsoft.com/office/officeart/2005/8/layout/pyramid4"/>
    <dgm:cxn modelId="{84B29FC5-0ADB-489B-B819-2BCCB6DDB1BE}" type="presOf" srcId="{31C45E31-2954-45F3-9C21-87C830082D44}" destId="{27E7D8CA-5A25-4E22-9F3A-AC33BDBB6CC7}" srcOrd="0" destOrd="0" presId="urn:microsoft.com/office/officeart/2005/8/layout/pyramid4"/>
    <dgm:cxn modelId="{8A9349C1-0E59-4BD3-884B-7D63B61C6F52}" type="presOf" srcId="{407ABAB5-4A2C-4F57-939F-193A144BA296}" destId="{3659827C-F8AD-41E6-8AD8-7441AF17C26F}" srcOrd="0" destOrd="0" presId="urn:microsoft.com/office/officeart/2005/8/layout/pyramid4"/>
    <dgm:cxn modelId="{56F687BF-7C39-47B3-9D94-2F5A3A7EEAA6}" type="presParOf" srcId="{3659827C-F8AD-41E6-8AD8-7441AF17C26F}" destId="{DEFB7706-44B0-467B-A38A-2945FE9DFF49}" srcOrd="0" destOrd="0" presId="urn:microsoft.com/office/officeart/2005/8/layout/pyramid4"/>
    <dgm:cxn modelId="{BC911BC2-48CE-4201-8EC1-86FF363690A8}" type="presParOf" srcId="{3659827C-F8AD-41E6-8AD8-7441AF17C26F}" destId="{DAAE458D-DA78-49A4-A87E-0941830A2CFD}" srcOrd="1" destOrd="0" presId="urn:microsoft.com/office/officeart/2005/8/layout/pyramid4"/>
    <dgm:cxn modelId="{941A00B0-7D6E-482C-A3A9-0969FB91118B}" type="presParOf" srcId="{3659827C-F8AD-41E6-8AD8-7441AF17C26F}" destId="{2058453F-D04C-4FB7-9E73-DD788154FB1B}" srcOrd="2" destOrd="0" presId="urn:microsoft.com/office/officeart/2005/8/layout/pyramid4"/>
    <dgm:cxn modelId="{4F699C74-34FF-4022-883E-097442CE5286}" type="presParOf" srcId="{3659827C-F8AD-41E6-8AD8-7441AF17C26F}" destId="{27E7D8CA-5A25-4E22-9F3A-AC33BDBB6CC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B7706-44B0-467B-A38A-2945FE9DFF49}">
      <dsp:nvSpPr>
        <dsp:cNvPr id="0" name=""/>
        <dsp:cNvSpPr/>
      </dsp:nvSpPr>
      <dsp:spPr>
        <a:xfrm>
          <a:off x="2635249" y="0"/>
          <a:ext cx="2915557" cy="2915557"/>
        </a:xfrm>
        <a:prstGeom prst="triangl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Koja je uloga provodnih žila </a:t>
          </a:r>
          <a:r>
            <a:rPr lang="hr-HR" sz="1600" kern="1200" dirty="0" smtClean="0"/>
            <a:t>u </a:t>
          </a:r>
          <a:r>
            <a:rPr lang="hr-HR" sz="1600" kern="1200" dirty="0"/>
            <a:t>biljaka cvjetnjača?</a:t>
          </a:r>
        </a:p>
      </dsp:txBody>
      <dsp:txXfrm>
        <a:off x="3364138" y="1457779"/>
        <a:ext cx="1457779" cy="1457778"/>
      </dsp:txXfrm>
    </dsp:sp>
    <dsp:sp modelId="{DAAE458D-DA78-49A4-A87E-0941830A2CFD}">
      <dsp:nvSpPr>
        <dsp:cNvPr id="0" name=""/>
        <dsp:cNvSpPr/>
      </dsp:nvSpPr>
      <dsp:spPr>
        <a:xfrm>
          <a:off x="1177471" y="2915557"/>
          <a:ext cx="2915557" cy="2915557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Na primjeru prijenosa vode iz tla u biljku  </a:t>
          </a:r>
          <a:r>
            <a:rPr lang="hr-HR" sz="1600" kern="1200" dirty="0" smtClean="0"/>
            <a:t>objasni </a:t>
          </a:r>
          <a:r>
            <a:rPr lang="hr-HR" sz="1600" kern="1200" dirty="0"/>
            <a:t>proces osmoze.</a:t>
          </a:r>
        </a:p>
      </dsp:txBody>
      <dsp:txXfrm>
        <a:off x="1906360" y="4373336"/>
        <a:ext cx="1457779" cy="1457778"/>
      </dsp:txXfrm>
    </dsp:sp>
    <dsp:sp modelId="{2058453F-D04C-4FB7-9E73-DD788154FB1B}">
      <dsp:nvSpPr>
        <dsp:cNvPr id="0" name=""/>
        <dsp:cNvSpPr/>
      </dsp:nvSpPr>
      <dsp:spPr>
        <a:xfrm rot="10800000">
          <a:off x="2635249" y="2915557"/>
          <a:ext cx="2915557" cy="2915557"/>
        </a:xfrm>
        <a:prstGeom prst="triangl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Objasni razliku u prijenosu tvari </a:t>
          </a:r>
          <a:r>
            <a:rPr lang="hr-HR" sz="1600" kern="1200" dirty="0" smtClean="0"/>
            <a:t>u </a:t>
          </a:r>
          <a:r>
            <a:rPr lang="hr-HR" sz="1600" kern="1200" dirty="0"/>
            <a:t>algi i gljiva.</a:t>
          </a:r>
        </a:p>
      </dsp:txBody>
      <dsp:txXfrm rot="10800000">
        <a:off x="3364138" y="2915557"/>
        <a:ext cx="1457779" cy="1457778"/>
      </dsp:txXfrm>
    </dsp:sp>
    <dsp:sp modelId="{27E7D8CA-5A25-4E22-9F3A-AC33BDBB6CC7}">
      <dsp:nvSpPr>
        <dsp:cNvPr id="0" name=""/>
        <dsp:cNvSpPr/>
      </dsp:nvSpPr>
      <dsp:spPr>
        <a:xfrm>
          <a:off x="4093028" y="2915557"/>
          <a:ext cx="2915557" cy="2915557"/>
        </a:xfrm>
        <a:prstGeom prst="triangl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Koji sve procesi omogućuju prijenos vode kroz biljne organe?</a:t>
          </a:r>
        </a:p>
      </dsp:txBody>
      <dsp:txXfrm>
        <a:off x="4821917" y="4373336"/>
        <a:ext cx="1457779" cy="145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8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8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0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01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0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9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1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5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4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9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9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3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59673"/>
            <a:ext cx="6858000" cy="2360023"/>
          </a:xfrm>
        </p:spPr>
        <p:txBody>
          <a:bodyPr>
            <a:normAutofit/>
          </a:bodyPr>
          <a:lstStyle/>
          <a:p>
            <a:pPr lvl="0"/>
            <a:r>
              <a:rPr lang="hr-HR" sz="1600" dirty="0">
                <a:solidFill>
                  <a:prstClr val="black"/>
                </a:solidFill>
                <a:hlinkClick r:id="rId3" action="ppaction://hlinksldjump"/>
              </a:rPr>
              <a:t>1.Biljke sjemenjače</a:t>
            </a:r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  <a:hlinkClick r:id="rId4" action="ppaction://hlinksldjump"/>
              </a:rPr>
              <a:t>2. Jednostavne biljke</a:t>
            </a:r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  <a:hlinkClick r:id="rId5" action="ppaction://hlinksldjump"/>
              </a:rPr>
              <a:t>3. </a:t>
            </a:r>
            <a:r>
              <a:rPr lang="hr-HR" sz="1600" dirty="0" err="1">
                <a:solidFill>
                  <a:prstClr val="black"/>
                </a:solidFill>
                <a:hlinkClick r:id="rId5" action="ppaction://hlinksldjump"/>
              </a:rPr>
              <a:t>Autotrofni</a:t>
            </a:r>
            <a:r>
              <a:rPr lang="hr-HR" sz="1600" dirty="0">
                <a:solidFill>
                  <a:prstClr val="black"/>
                </a:solidFill>
                <a:hlinkClick r:id="rId5" action="ppaction://hlinksldjump"/>
              </a:rPr>
              <a:t> </a:t>
            </a:r>
            <a:r>
              <a:rPr lang="hr-HR" sz="1600" dirty="0" err="1">
                <a:solidFill>
                  <a:prstClr val="black"/>
                </a:solidFill>
                <a:hlinkClick r:id="rId5" action="ppaction://hlinksldjump"/>
              </a:rPr>
              <a:t>protoktisti</a:t>
            </a:r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  <a:hlinkClick r:id="rId6" action="ppaction://hlinksldjump"/>
              </a:rPr>
              <a:t>4. Gljive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81959" y="1729371"/>
            <a:ext cx="61221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prstClr val="black"/>
                </a:solidFill>
                <a:latin typeface="Calibri Light" panose="020F0302020204030204"/>
              </a:rPr>
              <a:t>Prijenos tvari kroz organizam</a:t>
            </a:r>
            <a:r>
              <a:rPr lang="hr-HR" sz="40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hr-HR" sz="4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r-HR" sz="3600" dirty="0">
                <a:solidFill>
                  <a:prstClr val="black"/>
                </a:solidFill>
                <a:latin typeface="Calibri Light" panose="020F0302020204030204"/>
              </a:rPr>
              <a:t>Prijenos tvari kroz tijelo biljaka i ostalih skupina organizama</a:t>
            </a:r>
            <a:endParaRPr lang="hr-HR" sz="1600" dirty="0">
              <a:solidFill>
                <a:prstClr val="black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41E2CB-FE28-4E1E-864C-C0D8E6CF1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2" y="959563"/>
            <a:ext cx="7012768" cy="4923514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4142280" y="50396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</a:rPr>
              <a:t>Voda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je pokretač prirode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 </a:t>
            </a:r>
            <a:r>
              <a:rPr lang="hr-HR" sz="1400" i="1" dirty="0">
                <a:solidFill>
                  <a:schemeClr val="bg1"/>
                </a:solidFill>
                <a:latin typeface="Arial" panose="020B0604020202020204" pitchFamily="34" charset="0"/>
              </a:rPr>
              <a:t>Leonardo da Vinci</a:t>
            </a:r>
            <a:endParaRPr lang="pt-BR" sz="14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74469" y="696686"/>
            <a:ext cx="27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BILJKE SJEMENJAČE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41A4A6-9716-4548-9F45-7BD09DFD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207" y="1709336"/>
            <a:ext cx="6269281" cy="429957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44136" y="1066018"/>
            <a:ext cx="492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do hrane dolaze </a:t>
            </a:r>
            <a:r>
              <a:rPr lang="hr-HR" b="1" dirty="0" err="1"/>
              <a:t>autotrofnim</a:t>
            </a:r>
            <a:r>
              <a:rPr lang="hr-HR" dirty="0"/>
              <a:t> načinom prehrane</a:t>
            </a:r>
          </a:p>
        </p:txBody>
      </p:sp>
      <p:pic>
        <p:nvPicPr>
          <p:cNvPr id="7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9" y="1001150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444136" y="1387677"/>
            <a:ext cx="44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proces </a:t>
            </a:r>
            <a:r>
              <a:rPr lang="hr-HR" b="1" dirty="0"/>
              <a:t>FOTOSINTEZE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668247" y="18017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je </a:t>
            </a:r>
            <a:r>
              <a:rPr lang="hr-HR" b="1" dirty="0"/>
              <a:t>plin</a:t>
            </a:r>
            <a:r>
              <a:rPr lang="hr-HR" dirty="0"/>
              <a:t> iz zraka potreban za </a:t>
            </a:r>
            <a:r>
              <a:rPr lang="hr-HR" dirty="0" smtClean="0"/>
              <a:t>proces fotosintezu?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673820" y="2554931"/>
            <a:ext cx="323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biljke </a:t>
            </a:r>
            <a:r>
              <a:rPr lang="hr-HR" b="1" dirty="0"/>
              <a:t>uzimaju iz tla </a:t>
            </a:r>
            <a:r>
              <a:rPr lang="hr-HR" dirty="0"/>
              <a:t>za proces fotosinteze?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637767" y="3339522"/>
            <a:ext cx="310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Koje</a:t>
            </a:r>
            <a:r>
              <a:rPr lang="hr-HR" dirty="0"/>
              <a:t> tvari </a:t>
            </a:r>
            <a:r>
              <a:rPr lang="hr-HR" b="1" dirty="0"/>
              <a:t>nastaju</a:t>
            </a:r>
            <a:r>
              <a:rPr lang="hr-HR" dirty="0"/>
              <a:t> procesom fotosinteze?</a:t>
            </a:r>
          </a:p>
        </p:txBody>
      </p:sp>
      <p:sp>
        <p:nvSpPr>
          <p:cNvPr id="12" name="Elipsa 11"/>
          <p:cNvSpPr/>
          <p:nvPr/>
        </p:nvSpPr>
        <p:spPr>
          <a:xfrm>
            <a:off x="102007" y="1872343"/>
            <a:ext cx="1541417" cy="45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872715" y="5490755"/>
            <a:ext cx="1541417" cy="45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3096597" y="1872343"/>
            <a:ext cx="1541417" cy="45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2414132" y="2639535"/>
            <a:ext cx="1541417" cy="45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/>
          <p:cNvSpPr txBox="1"/>
          <p:nvPr/>
        </p:nvSpPr>
        <p:spPr>
          <a:xfrm>
            <a:off x="5668246" y="4072105"/>
            <a:ext cx="33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kojim se biljnim </a:t>
            </a:r>
            <a:r>
              <a:rPr lang="hr-HR" b="1" dirty="0"/>
              <a:t>organima</a:t>
            </a:r>
            <a:r>
              <a:rPr lang="hr-HR" dirty="0"/>
              <a:t> događa najveći dio fotosinteze?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6578534" y="4804688"/>
            <a:ext cx="293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lišću</a:t>
            </a:r>
          </a:p>
        </p:txBody>
      </p:sp>
    </p:spTree>
    <p:extLst>
      <p:ext uri="{BB962C8B-B14F-4D97-AF65-F5344CB8AC3E}">
        <p14:creationId xmlns:p14="http://schemas.microsoft.com/office/powerpoint/2010/main" val="958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E160C9-22A5-45C2-B921-089A60801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98" y="1012613"/>
            <a:ext cx="1285934" cy="108644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74469" y="696686"/>
            <a:ext cx="27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BILJKE SJEMENJAČE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466B963-C88B-4B68-BDAA-335F7CB98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7" y="1875915"/>
            <a:ext cx="4483447" cy="449078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78971" y="1066018"/>
            <a:ext cx="526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prijenos tvari </a:t>
            </a:r>
            <a:r>
              <a:rPr lang="hr-HR" dirty="0"/>
              <a:t>omogućuju </a:t>
            </a:r>
            <a:r>
              <a:rPr lang="hr-HR" b="1" dirty="0"/>
              <a:t>provodne žile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26720" y="1398071"/>
            <a:ext cx="577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provodne žile izgrađuju </a:t>
            </a:r>
            <a:r>
              <a:rPr lang="hr-HR" b="1" dirty="0"/>
              <a:t>duge stanice </a:t>
            </a:r>
            <a:r>
              <a:rPr lang="hr-HR" dirty="0"/>
              <a:t>debelih </a:t>
            </a:r>
            <a:r>
              <a:rPr lang="hr-HR" dirty="0" err="1"/>
              <a:t>stijenki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833257" y="479866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korijenove</a:t>
            </a:r>
            <a:r>
              <a:rPr lang="hr-HR" b="1" dirty="0"/>
              <a:t> dlačice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 flipH="1">
            <a:off x="4275907" y="5233851"/>
            <a:ext cx="557350" cy="656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815840" y="5125339"/>
            <a:ext cx="29957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tanke izdužene stanice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815839" y="5406000"/>
            <a:ext cx="417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povećavaju</a:t>
            </a:r>
            <a:r>
              <a:rPr lang="hr-HR" dirty="0"/>
              <a:t> površinu za upijanje vode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4833257" y="5720435"/>
            <a:ext cx="295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voda ulazi procesom </a:t>
            </a:r>
            <a:r>
              <a:rPr lang="hr-HR" b="1" dirty="0"/>
              <a:t>osmoze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4653140" y="1870057"/>
            <a:ext cx="33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transpiracija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4815839" y="2239389"/>
            <a:ext cx="407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voda se luči u obliku </a:t>
            </a:r>
            <a:r>
              <a:rPr lang="hr-HR" b="1" dirty="0"/>
              <a:t>vodene pare </a:t>
            </a:r>
            <a:r>
              <a:rPr lang="hr-HR" dirty="0"/>
              <a:t>na površini lišća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4833257" y="3414149"/>
            <a:ext cx="327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kapilarnost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4833256" y="3783481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pomaže </a:t>
            </a:r>
            <a:r>
              <a:rPr lang="hr-HR" b="1" dirty="0"/>
              <a:t>održavanju </a:t>
            </a:r>
            <a:r>
              <a:rPr lang="hr-HR" dirty="0" smtClean="0"/>
              <a:t>vodenoga </a:t>
            </a:r>
            <a:r>
              <a:rPr lang="hr-HR" dirty="0"/>
              <a:t>stupca u provodnim žilama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4833256" y="2885720"/>
            <a:ext cx="379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pomaže u hlađenju biljke</a:t>
            </a:r>
          </a:p>
        </p:txBody>
      </p:sp>
    </p:spTree>
    <p:extLst>
      <p:ext uri="{BB962C8B-B14F-4D97-AF65-F5344CB8AC3E}">
        <p14:creationId xmlns:p14="http://schemas.microsoft.com/office/powerpoint/2010/main" val="35936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0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0E811DA-8701-49BF-8200-24E2B1FD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86" y="2912565"/>
            <a:ext cx="4310744" cy="241731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74469" y="696686"/>
            <a:ext cx="27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BILJKE SJEMENJAČE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690949" y="1158239"/>
            <a:ext cx="427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otvaranje</a:t>
            </a:r>
            <a:r>
              <a:rPr lang="hr-HR" dirty="0"/>
              <a:t> </a:t>
            </a:r>
            <a:r>
              <a:rPr lang="hr-HR" dirty="0" err="1"/>
              <a:t>puči</a:t>
            </a:r>
            <a:r>
              <a:rPr lang="hr-HR" dirty="0"/>
              <a:t> ovisi 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svjetlosti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temperaturi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količini vode u biljci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količini dostupnoga ugljikova dioksida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5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70" y="5273411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344386" y="5552679"/>
            <a:ext cx="59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će na </a:t>
            </a:r>
            <a:r>
              <a:rPr lang="hr-HR" dirty="0" err="1"/>
              <a:t>puči</a:t>
            </a:r>
            <a:r>
              <a:rPr lang="hr-HR" dirty="0"/>
              <a:t> djelovati </a:t>
            </a:r>
            <a:r>
              <a:rPr lang="hr-HR" b="1" dirty="0"/>
              <a:t>gubitak</a:t>
            </a:r>
            <a:r>
              <a:rPr lang="hr-HR" dirty="0"/>
              <a:t> vode u biljci?</a:t>
            </a:r>
          </a:p>
        </p:txBody>
      </p:sp>
    </p:spTree>
    <p:extLst>
      <p:ext uri="{BB962C8B-B14F-4D97-AF65-F5344CB8AC3E}">
        <p14:creationId xmlns:p14="http://schemas.microsoft.com/office/powerpoint/2010/main" val="3089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87680" y="527586"/>
            <a:ext cx="261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JEDNOSTAVNE BILJKE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37ABFB0-0A3A-4B55-804B-660FCB269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8" y="3258500"/>
            <a:ext cx="6455220" cy="311678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40766" y="1096951"/>
            <a:ext cx="132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MAHOVINE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14525" y="1152792"/>
            <a:ext cx="169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PAPRATNJAČE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40765" y="1465376"/>
            <a:ext cx="35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jednostavne</a:t>
            </a:r>
            <a:r>
              <a:rPr lang="hr-HR" dirty="0"/>
              <a:t> stablašice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40764" y="1825516"/>
            <a:ext cx="39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prvi</a:t>
            </a:r>
            <a:r>
              <a:rPr lang="hr-HR" dirty="0"/>
              <a:t> </a:t>
            </a:r>
            <a:r>
              <a:rPr lang="hr-HR" dirty="0" err="1"/>
              <a:t>autotrofni</a:t>
            </a:r>
            <a:r>
              <a:rPr lang="hr-HR" dirty="0"/>
              <a:t> organizmi na kopnu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40763" y="2152318"/>
            <a:ext cx="420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prijenos tvari </a:t>
            </a:r>
            <a:r>
              <a:rPr lang="hr-HR" dirty="0" smtClean="0"/>
              <a:t>obavlja </a:t>
            </a:r>
            <a:r>
              <a:rPr lang="hr-HR" b="1" dirty="0"/>
              <a:t>jednostavno građeno </a:t>
            </a:r>
            <a:r>
              <a:rPr lang="hr-HR" dirty="0"/>
              <a:t>provodno tkivo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40762" y="2696217"/>
            <a:ext cx="542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ostale su </a:t>
            </a:r>
            <a:r>
              <a:rPr lang="hr-HR" b="1" dirty="0"/>
              <a:t>malene</a:t>
            </a:r>
            <a:r>
              <a:rPr lang="hr-HR" dirty="0"/>
              <a:t> rastom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314525" y="1509851"/>
            <a:ext cx="35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jednostavne </a:t>
            </a:r>
            <a:r>
              <a:rPr lang="hr-HR" dirty="0"/>
              <a:t>stablašice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314524" y="1896584"/>
            <a:ext cx="316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prave</a:t>
            </a:r>
            <a:r>
              <a:rPr lang="hr-HR" dirty="0"/>
              <a:t> kopnene biljke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314524" y="2274201"/>
            <a:ext cx="36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dobro </a:t>
            </a:r>
            <a:r>
              <a:rPr lang="hr-HR" b="1" dirty="0"/>
              <a:t>razvijene</a:t>
            </a:r>
            <a:r>
              <a:rPr lang="hr-HR" dirty="0"/>
              <a:t> provodne žile</a:t>
            </a:r>
          </a:p>
        </p:txBody>
      </p:sp>
    </p:spTree>
    <p:extLst>
      <p:ext uri="{BB962C8B-B14F-4D97-AF65-F5344CB8AC3E}">
        <p14:creationId xmlns:p14="http://schemas.microsoft.com/office/powerpoint/2010/main" val="16675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509" y="644434"/>
            <a:ext cx="347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AUTOTROFNI </a:t>
            </a:r>
            <a:r>
              <a:rPr lang="hr-HR" b="1" dirty="0" smtClean="0"/>
              <a:t>PROTOKTISTI – ALGE </a:t>
            </a:r>
            <a:endParaRPr lang="hr-HR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8534A05-7B4C-4F87-A7E7-1DBDB407E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8" y="1951412"/>
            <a:ext cx="2995056" cy="299505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361508" y="1393372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najveći dio </a:t>
            </a:r>
            <a:r>
              <a:rPr lang="hr-HR" dirty="0" smtClean="0"/>
              <a:t>predstavnika </a:t>
            </a:r>
            <a:r>
              <a:rPr lang="hr-HR" dirty="0"/>
              <a:t>živi u vodi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361508" y="1762704"/>
            <a:ext cx="545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mogu biti: jednostanične, zadružne, višestanične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579223" y="4010968"/>
            <a:ext cx="523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nemaju</a:t>
            </a:r>
            <a:r>
              <a:rPr lang="hr-HR" dirty="0"/>
              <a:t> posebno razvijena tkiva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579223" y="4439141"/>
            <a:ext cx="417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tijelo se naziva </a:t>
            </a:r>
            <a:r>
              <a:rPr lang="hr-HR" b="1" dirty="0"/>
              <a:t>STELJKA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579223" y="4825113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vodu crpe </a:t>
            </a:r>
            <a:r>
              <a:rPr lang="hr-HR" b="1" dirty="0"/>
              <a:t>cijelom</a:t>
            </a:r>
            <a:r>
              <a:rPr lang="hr-HR" dirty="0"/>
              <a:t> površinom </a:t>
            </a:r>
            <a:r>
              <a:rPr lang="hr-HR" dirty="0" err="1"/>
              <a:t>steljke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470365" y="2333897"/>
            <a:ext cx="45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JEDNOSTANIČNE I ZADRUŽNE ALGE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579223" y="2703229"/>
            <a:ext cx="534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izmjena tvari </a:t>
            </a:r>
            <a:r>
              <a:rPr lang="hr-HR" dirty="0" smtClean="0"/>
              <a:t>obavlja se </a:t>
            </a:r>
            <a:r>
              <a:rPr lang="hr-HR" dirty="0"/>
              <a:t>putem </a:t>
            </a:r>
            <a:r>
              <a:rPr lang="hr-HR" b="1" dirty="0"/>
              <a:t>stanične membrane</a:t>
            </a:r>
            <a:r>
              <a:rPr lang="hr-HR" dirty="0"/>
              <a:t>, a prijenos tvari s pomoću </a:t>
            </a:r>
            <a:r>
              <a:rPr lang="hr-HR" b="1" dirty="0"/>
              <a:t>citoplazme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579223" y="3587931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VIŠESTANIČNE ALGE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579223" y="5211085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tvari izmjenjuju procesom </a:t>
            </a:r>
            <a:r>
              <a:rPr lang="hr-HR" b="1" dirty="0"/>
              <a:t>difuzije</a:t>
            </a:r>
            <a:r>
              <a:rPr lang="hr-HR" dirty="0"/>
              <a:t> i </a:t>
            </a:r>
            <a:r>
              <a:rPr lang="hr-HR" b="1" dirty="0"/>
              <a:t>osmoze</a:t>
            </a:r>
          </a:p>
        </p:txBody>
      </p:sp>
    </p:spTree>
    <p:extLst>
      <p:ext uri="{BB962C8B-B14F-4D97-AF65-F5344CB8AC3E}">
        <p14:creationId xmlns:p14="http://schemas.microsoft.com/office/powerpoint/2010/main" val="32809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57349" y="731520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GLJIVE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3C01F21-F890-4D0F-8467-1C909844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13" y="2924621"/>
            <a:ext cx="6479654" cy="33629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96686" y="1544096"/>
            <a:ext cx="538084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tijelo (</a:t>
            </a:r>
            <a:r>
              <a:rPr lang="hr-HR" dirty="0" err="1">
                <a:solidFill>
                  <a:schemeClr val="bg1"/>
                </a:solidFill>
              </a:rPr>
              <a:t>micelij</a:t>
            </a:r>
            <a:r>
              <a:rPr lang="hr-HR" dirty="0">
                <a:solidFill>
                  <a:schemeClr val="bg1"/>
                </a:solidFill>
              </a:rPr>
              <a:t>) izgrađen je od dugih tankih </a:t>
            </a:r>
            <a:r>
              <a:rPr lang="hr-HR" dirty="0" smtClean="0">
                <a:solidFill>
                  <a:schemeClr val="bg1"/>
                </a:solidFill>
              </a:rPr>
              <a:t>niti – </a:t>
            </a:r>
            <a:r>
              <a:rPr lang="hr-HR" b="1" dirty="0" err="1" smtClean="0">
                <a:solidFill>
                  <a:schemeClr val="bg1"/>
                </a:solidFill>
              </a:rPr>
              <a:t>hifa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010193" y="1998717"/>
            <a:ext cx="55647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dio </a:t>
            </a:r>
            <a:r>
              <a:rPr lang="hr-HR" dirty="0" err="1">
                <a:solidFill>
                  <a:schemeClr val="bg1"/>
                </a:solidFill>
              </a:rPr>
              <a:t>micelija</a:t>
            </a:r>
            <a:r>
              <a:rPr lang="hr-HR" dirty="0">
                <a:solidFill>
                  <a:schemeClr val="bg1"/>
                </a:solidFill>
              </a:rPr>
              <a:t> iznad tla </a:t>
            </a:r>
            <a:r>
              <a:rPr lang="hr-HR" dirty="0" smtClean="0">
                <a:solidFill>
                  <a:schemeClr val="bg1"/>
                </a:solidFill>
              </a:rPr>
              <a:t>jest </a:t>
            </a:r>
            <a:r>
              <a:rPr lang="hr-HR" b="1" dirty="0">
                <a:solidFill>
                  <a:schemeClr val="bg1"/>
                </a:solidFill>
              </a:rPr>
              <a:t>PLODIŠTE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83177" y="1111084"/>
            <a:ext cx="42672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većina raste na vlažnim staništima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332413" y="2461669"/>
            <a:ext cx="57215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hife</a:t>
            </a:r>
            <a:r>
              <a:rPr lang="hr-HR" dirty="0">
                <a:solidFill>
                  <a:schemeClr val="bg1"/>
                </a:solidFill>
              </a:rPr>
              <a:t> crpe vodu i hranjive tvari te ih </a:t>
            </a:r>
            <a:r>
              <a:rPr lang="hr-HR" dirty="0" smtClean="0">
                <a:solidFill>
                  <a:schemeClr val="bg1"/>
                </a:solidFill>
              </a:rPr>
              <a:t>raspoređuju </a:t>
            </a:r>
            <a:r>
              <a:rPr lang="hr-HR" dirty="0">
                <a:solidFill>
                  <a:schemeClr val="bg1"/>
                </a:solidFill>
              </a:rPr>
              <a:t>po tijelu</a:t>
            </a:r>
          </a:p>
        </p:txBody>
      </p:sp>
    </p:spTree>
    <p:extLst>
      <p:ext uri="{BB962C8B-B14F-4D97-AF65-F5344CB8AC3E}">
        <p14:creationId xmlns:p14="http://schemas.microsoft.com/office/powerpoint/2010/main" val="15915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2217" y="696686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234724879"/>
              </p:ext>
            </p:extLst>
          </p:nvPr>
        </p:nvGraphicFramePr>
        <p:xfrm>
          <a:off x="740229" y="473890"/>
          <a:ext cx="8186057" cy="583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Jednakokračni trokut 3"/>
          <p:cNvSpPr/>
          <p:nvPr/>
        </p:nvSpPr>
        <p:spPr>
          <a:xfrm>
            <a:off x="3378926" y="461734"/>
            <a:ext cx="2934788" cy="2939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/>
          <p:cNvSpPr/>
          <p:nvPr/>
        </p:nvSpPr>
        <p:spPr>
          <a:xfrm>
            <a:off x="4846319" y="3383370"/>
            <a:ext cx="2934788" cy="2939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Jednakokračni trokut 5"/>
          <p:cNvSpPr/>
          <p:nvPr/>
        </p:nvSpPr>
        <p:spPr>
          <a:xfrm>
            <a:off x="1924594" y="3385905"/>
            <a:ext cx="2934788" cy="2939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Jednakokračni trokut 6"/>
          <p:cNvSpPr/>
          <p:nvPr/>
        </p:nvSpPr>
        <p:spPr>
          <a:xfrm rot="10800000">
            <a:off x="3378926" y="3401604"/>
            <a:ext cx="2934788" cy="29398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95" y="1449444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317</Words>
  <Application>Microsoft Office PowerPoint</Application>
  <PresentationFormat>Prikaz na zaslonu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1_Office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Windows korisnik</cp:lastModifiedBy>
  <cp:revision>17</cp:revision>
  <dcterms:created xsi:type="dcterms:W3CDTF">2019-06-26T11:15:08Z</dcterms:created>
  <dcterms:modified xsi:type="dcterms:W3CDTF">2019-08-16T09:49:27Z</dcterms:modified>
</cp:coreProperties>
</file>