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848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18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05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263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7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699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21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585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21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6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CF900-6351-4AF2-BCD9-332307014D7C}" type="datetimeFigureOut">
              <a:rPr lang="hr-HR" smtClean="0"/>
              <a:pPr/>
              <a:t>25.3.2020.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47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" y="1041400"/>
            <a:ext cx="8686800" cy="2387600"/>
          </a:xfrm>
        </p:spPr>
        <p:txBody>
          <a:bodyPr>
            <a:noAutofit/>
          </a:bodyPr>
          <a:lstStyle/>
          <a:p>
            <a:r>
              <a:rPr lang="hr-HR" sz="2800" dirty="0"/>
              <a:t>Nastavna tema/cjelina:</a:t>
            </a:r>
            <a:br>
              <a:rPr lang="hr-HR" sz="2800" dirty="0"/>
            </a:br>
            <a:r>
              <a:rPr lang="hr-HR" sz="2800" dirty="0"/>
              <a:t>EUROPA NA VRHUNCU MOĆI: MODERNE DRŽAVE,</a:t>
            </a:r>
            <a:br>
              <a:rPr lang="hr-HR" sz="2800" dirty="0"/>
            </a:br>
            <a:r>
              <a:rPr lang="hr-HR" sz="2800" dirty="0"/>
              <a:t>DRUŠTVO I KULTURA U DRUGOJ POLOVICI 19. STOLJEĆA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9000"/>
            <a:ext cx="6858000" cy="1655762"/>
          </a:xfrm>
        </p:spPr>
        <p:txBody>
          <a:bodyPr>
            <a:normAutofit/>
          </a:bodyPr>
          <a:lstStyle/>
          <a:p>
            <a:r>
              <a:rPr lang="hr-HR" sz="4800" dirty="0"/>
              <a:t>Sjedinjene Američke Države</a:t>
            </a:r>
          </a:p>
        </p:txBody>
      </p:sp>
    </p:spTree>
    <p:extLst>
      <p:ext uri="{BB962C8B-B14F-4D97-AF65-F5344CB8AC3E}">
        <p14:creationId xmlns:p14="http://schemas.microsoft.com/office/powerpoint/2010/main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4872445"/>
            <a:ext cx="8449491" cy="182880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r-HR" b="1" dirty="0">
                <a:solidFill>
                  <a:srgbClr val="7030A0"/>
                </a:solidFill>
              </a:rPr>
              <a:t>   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 otočiću Ellis Island, koji je na ulazu u luku New Yorka izgrađene su zgrade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u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ojima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 se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brojni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doseljeni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SAD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morali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registrirati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Milijuni ljudi, među njima i stotine tisuća hrvatskih iseljenika, prošli su kroz taj “ulaz” u potrazi za boljim životom. Danas se tamo nalazi muzej koji posjećuju mnogobrojni turisti.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2057" y="576941"/>
            <a:ext cx="5114108" cy="402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64" y="613321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Emigrant o problemima s kojima se susreo...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9167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hr-HR" i="1" dirty="0">
                <a:latin typeface="+mj-lt"/>
              </a:rPr>
              <a:t>   Da je meni netko priopćio što ću sve prepatiti putem do Amerike, ne bi me za taj put dobio ni za svu Ameriku, pa makar mi odmah 500 forinti unaprijed dao. P</a:t>
            </a:r>
            <a:r>
              <a:rPr lang="pt-BR" i="1" dirty="0">
                <a:latin typeface="+mj-lt"/>
              </a:rPr>
              <a:t>utem se s radnicima na brodovima postupa kao s marvom</a:t>
            </a:r>
            <a:r>
              <a:rPr lang="hr-HR" i="1" dirty="0">
                <a:latin typeface="+mj-lt"/>
              </a:rPr>
              <a:t>,</a:t>
            </a:r>
            <a:r>
              <a:rPr lang="pt-BR" i="1" dirty="0">
                <a:latin typeface="+mj-lt"/>
              </a:rPr>
              <a:t> ne da im se prave</a:t>
            </a:r>
            <a:r>
              <a:rPr lang="hr-HR" i="1" dirty="0">
                <a:latin typeface="+mj-lt"/>
              </a:rPr>
              <a:t> hrane, već samo krumpir bez kruha i začina kao svinjama. Čovjek se nagladuje kao pas, a za svoje skupe novce. - A onda kad si već u Ameriki, što te čeka. Ponajprije besposlica. Posao u vlastitoj struci vrlo se teško dobije jer čovjek ne zna jezik, pak ne može ni tražiti, niti se sporazumjeti. Zato su naši ljudi prisiljeni prihvatiti se najgorih i najopasnijih poslova po tvornicama, a upravo uz nikakvu odštetu, samo da bi skrpali putni trošak za natrag iz ovog pravog pakla.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19" y="456567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>
                <a:latin typeface="Calibri" pitchFamily="34" charset="0"/>
              </a:rPr>
              <a:t>Kada je i zašto izbio građanski rat u Sjedinjenim Američkim Državama?</a:t>
            </a:r>
            <a:endParaRPr lang="hr-HR" dirty="0">
              <a:latin typeface="Calibri" pitchFamily="34" charset="0"/>
            </a:endParaRPr>
          </a:p>
          <a:p>
            <a:r>
              <a:rPr lang="vi-VN" dirty="0">
                <a:latin typeface="Calibri" pitchFamily="34" charset="0"/>
              </a:rPr>
              <a:t>Koje su posljedice Američkog građanskog rata?</a:t>
            </a:r>
            <a:endParaRPr lang="hr-HR" dirty="0">
              <a:latin typeface="Calibri" pitchFamily="34" charset="0"/>
            </a:endParaRPr>
          </a:p>
          <a:p>
            <a:r>
              <a:rPr lang="pl-PL" dirty="0">
                <a:latin typeface="Calibri" pitchFamily="34" charset="0"/>
              </a:rPr>
              <a:t>Po čemu je značajan Abraham Lincoln?</a:t>
            </a:r>
          </a:p>
          <a:p>
            <a:r>
              <a:rPr lang="hr-HR" dirty="0">
                <a:latin typeface="Calibri" pitchFamily="34" charset="0"/>
              </a:rPr>
              <a:t>Što je abolicionizam?</a:t>
            </a:r>
          </a:p>
          <a:p>
            <a:r>
              <a:rPr lang="hr-HR" dirty="0">
                <a:latin typeface="Calibri" pitchFamily="34" charset="0"/>
              </a:rPr>
              <a:t>Kakav je bio položaj američkih crnaca (Afroamerikanaca) nakon ukidanja ropstva?</a:t>
            </a:r>
          </a:p>
          <a:p>
            <a:r>
              <a:rPr lang="hr-HR" dirty="0">
                <a:latin typeface="Calibri" pitchFamily="34" charset="0"/>
              </a:rPr>
              <a:t>Zašto je došlo do velikog iseljavanja iz Europe u Sjedinjene Američke Države?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345" y="5787960"/>
            <a:ext cx="8164284" cy="1046649"/>
          </a:xfrm>
        </p:spPr>
        <p:txBody>
          <a:bodyPr/>
          <a:lstStyle/>
          <a:p>
            <a:pPr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Washington, glavni grad SAD-a od 1880. godine na razglednici s prijelaza stoljeća.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745" y="1032237"/>
            <a:ext cx="7231924" cy="46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65" y="495755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Građanski rat u SAD-u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01841" cy="4351338"/>
          </a:xfrm>
        </p:spPr>
        <p:txBody>
          <a:bodyPr>
            <a:normAutofit/>
          </a:bodyPr>
          <a:lstStyle/>
          <a:p>
            <a:r>
              <a:rPr lang="hr-HR" dirty="0">
                <a:latin typeface="Calibri Light" pitchFamily="34" charset="0"/>
              </a:rPr>
              <a:t>Na američkom je kontinentu odavno bio </a:t>
            </a:r>
            <a:r>
              <a:rPr lang="hr-HR" b="1" dirty="0">
                <a:latin typeface="Calibri Light" pitchFamily="34" charset="0"/>
              </a:rPr>
              <a:t>korišten rad robova</a:t>
            </a:r>
            <a:r>
              <a:rPr lang="hr-HR" dirty="0">
                <a:latin typeface="Calibri Light" pitchFamily="34" charset="0"/>
              </a:rPr>
              <a:t>, koji su dovoženi iz Afrike</a:t>
            </a:r>
          </a:p>
          <a:p>
            <a:r>
              <a:rPr lang="hr-HR" dirty="0">
                <a:latin typeface="Calibri Light" pitchFamily="34" charset="0"/>
              </a:rPr>
              <a:t>Robovski se rad posebno koristio na velikim </a:t>
            </a:r>
            <a:r>
              <a:rPr lang="pl-PL" dirty="0">
                <a:latin typeface="Calibri Light" pitchFamily="34" charset="0"/>
              </a:rPr>
              <a:t>plantažama na jugu, dok na </a:t>
            </a:r>
            <a:r>
              <a:rPr lang="pl-PL" b="1" dirty="0">
                <a:latin typeface="Calibri Light" pitchFamily="34" charset="0"/>
              </a:rPr>
              <a:t>sjeveru SAD-a robovskoga rada nije bilo</a:t>
            </a:r>
          </a:p>
          <a:p>
            <a:r>
              <a:rPr lang="hr-HR" dirty="0">
                <a:latin typeface="Calibri Light" pitchFamily="34" charset="0"/>
              </a:rPr>
              <a:t>U sjevernim državama javio pokret koji je težio za ukidanjem ropstva </a:t>
            </a:r>
            <a:r>
              <a:rPr lang="pl-PL" b="1" dirty="0">
                <a:latin typeface="Calibri Light" pitchFamily="34" charset="0"/>
              </a:rPr>
              <a:t>(abolicionizam)</a:t>
            </a:r>
          </a:p>
          <a:p>
            <a:r>
              <a:rPr lang="hr-HR" dirty="0">
                <a:latin typeface="Calibri Light" pitchFamily="34" charset="0"/>
              </a:rPr>
              <a:t>1861. godine za </a:t>
            </a:r>
            <a:r>
              <a:rPr lang="hr-HR" b="1" dirty="0">
                <a:latin typeface="Calibri Light" pitchFamily="34" charset="0"/>
              </a:rPr>
              <a:t>predsjednika SAD-a izabran Abraham Lincoln</a:t>
            </a:r>
            <a:r>
              <a:rPr lang="hr-HR" dirty="0">
                <a:latin typeface="Calibri Light" pitchFamily="34" charset="0"/>
              </a:rPr>
              <a:t>, poznati pristaša ukinuća ropstva</a:t>
            </a:r>
            <a:endParaRPr lang="pl-PL" b="1" dirty="0">
              <a:latin typeface="Calibri Light" pitchFamily="34" charset="0"/>
            </a:endParaRPr>
          </a:p>
          <a:p>
            <a:endParaRPr lang="hr-HR" dirty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05899" cy="4351338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alibri Light" pitchFamily="34" charset="0"/>
              </a:rPr>
              <a:t>Nakon toga </a:t>
            </a:r>
            <a:r>
              <a:rPr lang="hr-HR" b="1" dirty="0">
                <a:latin typeface="Calibri Light" pitchFamily="34" charset="0"/>
              </a:rPr>
              <a:t>jedanaest južnih država </a:t>
            </a:r>
            <a:r>
              <a:rPr lang="hr-HR" dirty="0">
                <a:latin typeface="Calibri Light" pitchFamily="34" charset="0"/>
              </a:rPr>
              <a:t>istupilo je iz američkog Saveza (Unije) </a:t>
            </a:r>
            <a:r>
              <a:rPr lang="hr-HR" b="1" dirty="0">
                <a:latin typeface="Calibri Light" pitchFamily="34" charset="0"/>
              </a:rPr>
              <a:t>te proglasilo Konfederaciju</a:t>
            </a:r>
          </a:p>
          <a:p>
            <a:r>
              <a:rPr lang="vi-VN" dirty="0">
                <a:latin typeface="Calibri Light" pitchFamily="34" charset="0"/>
              </a:rPr>
              <a:t>Izbio je </a:t>
            </a:r>
            <a:r>
              <a:rPr lang="vi-VN" b="1" dirty="0">
                <a:latin typeface="Calibri Light" pitchFamily="34" charset="0"/>
              </a:rPr>
              <a:t>građanski rat</a:t>
            </a:r>
            <a:r>
              <a:rPr lang="vi-VN" dirty="0">
                <a:latin typeface="Calibri Light" pitchFamily="34" charset="0"/>
              </a:rPr>
              <a:t>, koji je potrajao pune četiri godine</a:t>
            </a:r>
            <a:endParaRPr lang="hr-HR" dirty="0">
              <a:latin typeface="Calibri Light" pitchFamily="34" charset="0"/>
            </a:endParaRPr>
          </a:p>
          <a:p>
            <a:r>
              <a:rPr lang="hr-HR" dirty="0">
                <a:latin typeface="Calibri Light" pitchFamily="34" charset="0"/>
              </a:rPr>
              <a:t>Uništena su mnogobrojna dobra, a Sjedinjene Američke Države </a:t>
            </a:r>
            <a:r>
              <a:rPr lang="hr-HR" b="1" dirty="0">
                <a:latin typeface="Calibri Light" pitchFamily="34" charset="0"/>
              </a:rPr>
              <a:t>gospodarski su vrlo iscrpljene</a:t>
            </a:r>
          </a:p>
          <a:p>
            <a:r>
              <a:rPr lang="hr-HR" dirty="0">
                <a:latin typeface="Calibri Light" pitchFamily="34" charset="0"/>
              </a:rPr>
              <a:t>Napokon su </a:t>
            </a:r>
            <a:r>
              <a:rPr lang="hr-HR" b="1" dirty="0">
                <a:latin typeface="Calibri Light" pitchFamily="34" charset="0"/>
              </a:rPr>
              <a:t>1865. godine sjeverne </a:t>
            </a:r>
            <a:r>
              <a:rPr lang="hr-HR" dirty="0">
                <a:latin typeface="Calibri Light" pitchFamily="34" charset="0"/>
              </a:rPr>
              <a:t>države odnijele konačnu pobjedu</a:t>
            </a:r>
          </a:p>
          <a:p>
            <a:r>
              <a:rPr lang="it-IT" dirty="0">
                <a:latin typeface="Calibri Light" pitchFamily="34" charset="0"/>
              </a:rPr>
              <a:t>Ropstvo je bilo </a:t>
            </a:r>
            <a:r>
              <a:rPr lang="it-IT" b="1" dirty="0">
                <a:latin typeface="Calibri Light" pitchFamily="34" charset="0"/>
              </a:rPr>
              <a:t>ukinuto 1863. godine</a:t>
            </a:r>
            <a:r>
              <a:rPr lang="it-IT" dirty="0">
                <a:latin typeface="Calibri Light" pitchFamily="34" charset="0"/>
              </a:rPr>
              <a:t>, a crnci su postali slobodni</a:t>
            </a:r>
            <a:r>
              <a:rPr lang="hr-HR" dirty="0">
                <a:latin typeface="Calibri Light" pitchFamily="34" charset="0"/>
              </a:rPr>
              <a:t> stanovnici SAD-a</a:t>
            </a:r>
          </a:p>
        </p:txBody>
      </p:sp>
      <p:sp>
        <p:nvSpPr>
          <p:cNvPr id="4" name="Down Arrow 3"/>
          <p:cNvSpPr/>
          <p:nvPr/>
        </p:nvSpPr>
        <p:spPr>
          <a:xfrm>
            <a:off x="3775166" y="365760"/>
            <a:ext cx="1227908" cy="10058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4428306"/>
            <a:ext cx="8438604" cy="23905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b="1" dirty="0">
                <a:solidFill>
                  <a:srgbClr val="7030A0"/>
                </a:solidFill>
              </a:rPr>
              <a:t>  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Abraham Lincoln (1809.-1865.), američki predsjednik. Još dok je u </a:t>
            </a:r>
            <a:r>
              <a:rPr lang="fi-FI" dirty="0">
                <a:solidFill>
                  <a:schemeClr val="tx1">
                    <a:lumMod val="95000"/>
                    <a:lumOff val="5000"/>
                  </a:schemeClr>
                </a:solidFill>
              </a:rPr>
              <a:t>mladosti radio kao splavar prvi se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put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susreo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trgovinom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robovima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T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ga je ra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gnjevilo i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ao se da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će se boriti protiv ropstva. Nakon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što je postao političar, počeo je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ostvarivati svoje obećanje. Na slici lijevo prikazano je prvo čitanje objave ukidanja ropstva.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231593" y="868679"/>
            <a:ext cx="6007691" cy="3457303"/>
            <a:chOff x="231593" y="291736"/>
            <a:chExt cx="6007691" cy="345730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593" y="291736"/>
              <a:ext cx="3621949" cy="344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1546" y="291737"/>
              <a:ext cx="2427738" cy="345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 t="14634"/>
          <a:stretch/>
        </p:blipFill>
        <p:spPr bwMode="auto">
          <a:xfrm>
            <a:off x="6337255" y="1502229"/>
            <a:ext cx="2535851" cy="281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87" y="476161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Obnova Sjedinjenih Američkih Država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32024" cy="4627426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latin typeface="Calibri Light" pitchFamily="34" charset="0"/>
              </a:rPr>
              <a:t>Nakon rata Amerikanci su brzo </a:t>
            </a:r>
            <a:r>
              <a:rPr lang="hr-HR" b="1" dirty="0">
                <a:latin typeface="Calibri Light" pitchFamily="34" charset="0"/>
              </a:rPr>
              <a:t>pristupili obnovi </a:t>
            </a:r>
            <a:r>
              <a:rPr lang="hr-HR" dirty="0">
                <a:latin typeface="Calibri Light" pitchFamily="34" charset="0"/>
              </a:rPr>
              <a:t>razorene zemlje</a:t>
            </a:r>
          </a:p>
          <a:p>
            <a:r>
              <a:rPr lang="vi-VN" dirty="0">
                <a:latin typeface="Calibri Light" pitchFamily="34" charset="0"/>
              </a:rPr>
              <a:t>Nekadašnji robovi dobili su građanska prava, ali ne i zemlju od</a:t>
            </a:r>
            <a:r>
              <a:rPr lang="hr-HR" dirty="0">
                <a:latin typeface="Calibri Light" pitchFamily="34" charset="0"/>
              </a:rPr>
              <a:t> koje bi mogli živjeti</a:t>
            </a:r>
          </a:p>
          <a:p>
            <a:r>
              <a:rPr lang="hr-HR" dirty="0">
                <a:latin typeface="Calibri Light" pitchFamily="34" charset="0"/>
              </a:rPr>
              <a:t>Dio bjelačkog stanovništva u južnim državama se nije mogao pomiriti s izjednačavanjem </a:t>
            </a:r>
            <a:r>
              <a:rPr lang="pl-PL" dirty="0">
                <a:latin typeface="Calibri Light" pitchFamily="34" charset="0"/>
              </a:rPr>
              <a:t>crnaca i bijelaca </a:t>
            </a:r>
            <a:r>
              <a:rPr lang="pl-PL" b="1" dirty="0">
                <a:latin typeface="Calibri Light" pitchFamily="34" charset="0"/>
              </a:rPr>
              <a:t>(</a:t>
            </a:r>
            <a:r>
              <a:rPr lang="hr-HR" b="1" dirty="0">
                <a:latin typeface="Calibri Light" pitchFamily="34" charset="0"/>
              </a:rPr>
              <a:t>organizacija Ku Klux Klan)</a:t>
            </a:r>
          </a:p>
          <a:p>
            <a:r>
              <a:rPr lang="vi-VN" dirty="0">
                <a:latin typeface="Calibri Light" pitchFamily="34" charset="0"/>
              </a:rPr>
              <a:t>Nakon građanskog rata pojačava se naseljavanje širokih</a:t>
            </a:r>
            <a:r>
              <a:rPr lang="hr-HR" dirty="0">
                <a:latin typeface="Calibri Light" pitchFamily="34" charset="0"/>
              </a:rPr>
              <a:t> </a:t>
            </a:r>
            <a:r>
              <a:rPr lang="nn-NO" dirty="0">
                <a:latin typeface="Calibri Light" pitchFamily="34" charset="0"/>
              </a:rPr>
              <a:t>prostranstava središnjeg i zapadnog dijela Sjedinjenih Američkih</a:t>
            </a:r>
            <a:r>
              <a:rPr lang="hr-HR" dirty="0">
                <a:latin typeface="Calibri Light" pitchFamily="34" charset="0"/>
              </a:rPr>
              <a:t> Država</a:t>
            </a:r>
          </a:p>
          <a:p>
            <a:r>
              <a:rPr lang="pl-PL" dirty="0">
                <a:latin typeface="Calibri Light" pitchFamily="34" charset="0"/>
              </a:rPr>
              <a:t>U tom su procesu gotovo u </a:t>
            </a:r>
            <a:r>
              <a:rPr lang="hr-HR" dirty="0">
                <a:latin typeface="Calibri Light" pitchFamily="34" charset="0"/>
              </a:rPr>
              <a:t>potpunosti </a:t>
            </a:r>
            <a:r>
              <a:rPr lang="hr-HR" b="1" dirty="0">
                <a:latin typeface="Calibri Light" pitchFamily="34" charset="0"/>
              </a:rPr>
              <a:t>istrebljeni američki domorodci Indijanci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18" y="4877979"/>
            <a:ext cx="8750481" cy="21585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Sjevernoamerički Indijanci gotovo su posve uništeni u 19. stoljeću, preostali 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 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smješteni</a:t>
            </a:r>
            <a:r>
              <a:rPr lang="es-E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 re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z</a:t>
            </a:r>
            <a:r>
              <a:rPr lang="es-E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ervate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Posljednje pleme koje se </a:t>
            </a:r>
            <a:r>
              <a:rPr lang="pl-PL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borilo za opstanak i svoja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prava bili su Apaši.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5159" y="783910"/>
            <a:ext cx="6937058" cy="401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92" y="365126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Europski doseljenici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4"/>
            <a:ext cx="8110401" cy="4731929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alibri Light" pitchFamily="34" charset="0"/>
              </a:rPr>
              <a:t>Doseljenici su putovali brodovima, obično preko velikih nizozemskih luka</a:t>
            </a:r>
          </a:p>
          <a:p>
            <a:r>
              <a:rPr lang="hr-HR" dirty="0">
                <a:latin typeface="Calibri Light" pitchFamily="34" charset="0"/>
              </a:rPr>
              <a:t>U otprilike pola stoljeća nakon rata u SAD se uselilo više od </a:t>
            </a:r>
            <a:r>
              <a:rPr lang="hr-HR" b="1" dirty="0">
                <a:latin typeface="Calibri Light" pitchFamily="34" charset="0"/>
              </a:rPr>
              <a:t>25 milijuna ljudi</a:t>
            </a:r>
          </a:p>
          <a:p>
            <a:r>
              <a:rPr lang="hr-HR" dirty="0">
                <a:latin typeface="Calibri Light" pitchFamily="34" charset="0"/>
              </a:rPr>
              <a:t>Iselio </a:t>
            </a:r>
            <a:r>
              <a:rPr lang="hr-HR" b="1" dirty="0">
                <a:latin typeface="Calibri Light" pitchFamily="34" charset="0"/>
              </a:rPr>
              <a:t>se i velik broj Hrvata</a:t>
            </a:r>
            <a:r>
              <a:rPr lang="hr-HR" dirty="0">
                <a:latin typeface="Calibri Light" pitchFamily="34" charset="0"/>
              </a:rPr>
              <a:t>, osobito iz nerazvijenih ili prenapučenih hrvatskih krajeva</a:t>
            </a:r>
          </a:p>
          <a:p>
            <a:r>
              <a:rPr lang="hr-HR" dirty="0">
                <a:latin typeface="Calibri Light" pitchFamily="34" charset="0"/>
              </a:rPr>
              <a:t>Kada bi napokon stigli u „obećanu zemlju“, doseljenici su se nalazili </a:t>
            </a:r>
            <a:r>
              <a:rPr lang="hr-HR" b="1" dirty="0">
                <a:latin typeface="Calibri Light" pitchFamily="34" charset="0"/>
              </a:rPr>
              <a:t>pred brojnim poteškoćama i problemima</a:t>
            </a:r>
          </a:p>
          <a:p>
            <a:r>
              <a:rPr lang="hr-HR" dirty="0">
                <a:latin typeface="Calibri Light" pitchFamily="34" charset="0"/>
              </a:rPr>
              <a:t>Često nisu poznavali jezik, morali su raditi iscrpljujuće i opasne fizičke poslove, živjeli su u skromnim uvjetima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40382"/>
            <a:ext cx="5223510" cy="1513523"/>
          </a:xfrm>
        </p:spPr>
        <p:txBody>
          <a:bodyPr/>
          <a:lstStyle/>
          <a:p>
            <a:pPr algn="ctr">
              <a:buNone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Oglasi za putovanje u SAD.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885" y="1041899"/>
            <a:ext cx="2976971" cy="42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029" y="1041899"/>
            <a:ext cx="2911655" cy="467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697</Words>
  <Application>Microsoft Office PowerPoint</Application>
  <PresentationFormat>Prikaz na zaslonu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Nastavna tema/cjelina: EUROPA NA VRHUNCU MOĆI: MODERNE DRŽAVE, DRUŠTVO I KULTURA U DRUGOJ POLOVICI 19. STOLJEĆA</vt:lpstr>
      <vt:lpstr>PowerPoint prezentacija</vt:lpstr>
      <vt:lpstr>Građanski rat u SAD-u</vt:lpstr>
      <vt:lpstr>PowerPoint prezentacija</vt:lpstr>
      <vt:lpstr>PowerPoint prezentacija</vt:lpstr>
      <vt:lpstr>Obnova Sjedinjenih Američkih Država</vt:lpstr>
      <vt:lpstr>PowerPoint prezentacija</vt:lpstr>
      <vt:lpstr>Europski doseljenici</vt:lpstr>
      <vt:lpstr>PowerPoint prezentacija</vt:lpstr>
      <vt:lpstr>PowerPoint prezentacija</vt:lpstr>
      <vt:lpstr>Emigrant o problemima s kojima se susreo...</vt:lpstr>
      <vt:lpstr>PONOVIMO!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Petra Predoević Zadković</cp:lastModifiedBy>
  <cp:revision>18</cp:revision>
  <dcterms:created xsi:type="dcterms:W3CDTF">2014-06-11T15:27:21Z</dcterms:created>
  <dcterms:modified xsi:type="dcterms:W3CDTF">2020-03-25T12:51:01Z</dcterms:modified>
</cp:coreProperties>
</file>