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0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55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DB713-CEEC-470C-BD46-1A723410028E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6C94-7BF7-41C2-A7D4-73E9544B30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7880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DB713-CEEC-470C-BD46-1A723410028E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6C94-7BF7-41C2-A7D4-73E9544B30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7814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DB713-CEEC-470C-BD46-1A723410028E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6C94-7BF7-41C2-A7D4-73E9544B30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5172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DB713-CEEC-470C-BD46-1A723410028E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6C94-7BF7-41C2-A7D4-73E9544B30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388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DB713-CEEC-470C-BD46-1A723410028E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6C94-7BF7-41C2-A7D4-73E9544B30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3400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DB713-CEEC-470C-BD46-1A723410028E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6C94-7BF7-41C2-A7D4-73E9544B30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3125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DB713-CEEC-470C-BD46-1A723410028E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6C94-7BF7-41C2-A7D4-73E9544B30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8900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DB713-CEEC-470C-BD46-1A723410028E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6C94-7BF7-41C2-A7D4-73E9544B30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3598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DB713-CEEC-470C-BD46-1A723410028E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6C94-7BF7-41C2-A7D4-73E9544B30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1005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DB713-CEEC-470C-BD46-1A723410028E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6C94-7BF7-41C2-A7D4-73E9544B30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6115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DB713-CEEC-470C-BD46-1A723410028E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D6C94-7BF7-41C2-A7D4-73E9544B30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2331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DB713-CEEC-470C-BD46-1A723410028E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D6C94-7BF7-41C2-A7D4-73E9544B302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1669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gordana.topolnik@skole.h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5000">
              <a:schemeClr val="accent4">
                <a:lumMod val="0"/>
                <a:lumOff val="100000"/>
              </a:schemeClr>
            </a:gs>
            <a:gs pos="75000">
              <a:schemeClr val="accent4">
                <a:lumMod val="100000"/>
              </a:schemeClr>
            </a:gs>
          </a:gsLst>
          <a:path path="circl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Was</a:t>
            </a:r>
            <a:r>
              <a:rPr lang="hr-HR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machen</a:t>
            </a:r>
            <a:r>
              <a:rPr lang="hr-HR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wir</a:t>
            </a:r>
            <a:r>
              <a:rPr lang="hr-HR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</a:t>
            </a:r>
            <a:r>
              <a:rPr lang="hr-HR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</a:t>
            </a:r>
            <a:r>
              <a:rPr lang="hr-HR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Schule</a:t>
            </a:r>
            <a:r>
              <a:rPr lang="hr-HR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br>
              <a:rPr lang="hr-HR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r-HR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(Modul 2, </a:t>
            </a:r>
            <a:r>
              <a:rPr lang="hr-HR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Lektion</a:t>
            </a:r>
            <a:r>
              <a:rPr lang="hr-HR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6)</a:t>
            </a:r>
            <a:endParaRPr lang="hr-HR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Što radimo u školi?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2793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2115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Udžbenik, str.67, zadatak 17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959667"/>
            <a:ext cx="10515600" cy="5217296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Nove riječi (glagoli)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 err="1" smtClean="0"/>
              <a:t>zeichnen</a:t>
            </a:r>
            <a:r>
              <a:rPr lang="hr-HR" dirty="0" smtClean="0"/>
              <a:t> – crtati</a:t>
            </a:r>
          </a:p>
          <a:p>
            <a:r>
              <a:rPr lang="hr-HR" dirty="0"/>
              <a:t>m</a:t>
            </a:r>
            <a:r>
              <a:rPr lang="hr-HR" dirty="0" smtClean="0"/>
              <a:t>alen – slikati</a:t>
            </a:r>
          </a:p>
          <a:p>
            <a:r>
              <a:rPr lang="hr-HR" dirty="0" err="1" smtClean="0"/>
              <a:t>Fußball</a:t>
            </a:r>
            <a:r>
              <a:rPr lang="hr-HR" dirty="0" smtClean="0"/>
              <a:t> </a:t>
            </a:r>
            <a:r>
              <a:rPr lang="hr-HR" dirty="0" err="1" smtClean="0"/>
              <a:t>spielen</a:t>
            </a:r>
            <a:r>
              <a:rPr lang="hr-HR" dirty="0" smtClean="0"/>
              <a:t> – igrati nogomet</a:t>
            </a:r>
          </a:p>
          <a:p>
            <a:r>
              <a:rPr lang="hr-HR" dirty="0" err="1"/>
              <a:t>s</a:t>
            </a:r>
            <a:r>
              <a:rPr lang="hr-HR" dirty="0" err="1" smtClean="0"/>
              <a:t>ingen</a:t>
            </a:r>
            <a:r>
              <a:rPr lang="hr-HR" dirty="0" smtClean="0"/>
              <a:t> – pjevati</a:t>
            </a:r>
          </a:p>
          <a:p>
            <a:r>
              <a:rPr lang="hr-HR" dirty="0" err="1"/>
              <a:t>t</a:t>
            </a:r>
            <a:r>
              <a:rPr lang="hr-HR" dirty="0" err="1" smtClean="0"/>
              <a:t>urnen</a:t>
            </a:r>
            <a:r>
              <a:rPr lang="hr-HR" dirty="0" smtClean="0"/>
              <a:t> – vježbati</a:t>
            </a:r>
          </a:p>
          <a:p>
            <a:r>
              <a:rPr lang="hr-HR" dirty="0" err="1" smtClean="0"/>
              <a:t>rechnen</a:t>
            </a:r>
            <a:r>
              <a:rPr lang="hr-HR" dirty="0" smtClean="0"/>
              <a:t> – računati</a:t>
            </a:r>
          </a:p>
          <a:p>
            <a:r>
              <a:rPr lang="hr-HR" dirty="0" err="1"/>
              <a:t>b</a:t>
            </a:r>
            <a:r>
              <a:rPr lang="hr-HR" dirty="0" err="1" smtClean="0"/>
              <a:t>asteln</a:t>
            </a:r>
            <a:r>
              <a:rPr lang="hr-HR" dirty="0" smtClean="0"/>
              <a:t> – izrađivati rukama</a:t>
            </a:r>
          </a:p>
          <a:p>
            <a:r>
              <a:rPr lang="hr-HR" dirty="0" err="1"/>
              <a:t>l</a:t>
            </a:r>
            <a:r>
              <a:rPr lang="hr-HR" dirty="0" err="1" smtClean="0"/>
              <a:t>ernen</a:t>
            </a:r>
            <a:r>
              <a:rPr lang="hr-HR" dirty="0" smtClean="0"/>
              <a:t> – učiti	</a:t>
            </a:r>
          </a:p>
          <a:p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8444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Kako napraviti rečenicu?</a:t>
            </a:r>
            <a:endParaRPr lang="hr-HR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r-HR" dirty="0" smtClean="0"/>
              <a:t>Da se podsjetimo.</a:t>
            </a:r>
          </a:p>
          <a:p>
            <a:pPr marL="0" indent="0">
              <a:buNone/>
            </a:pPr>
            <a:r>
              <a:rPr lang="hr-HR" dirty="0" smtClean="0"/>
              <a:t>Svaki glagol u njemačkom jeziku završava s nastavkom –</a:t>
            </a:r>
            <a:r>
              <a:rPr lang="hr-HR" dirty="0" err="1" smtClean="0"/>
              <a:t>en</a:t>
            </a:r>
            <a:r>
              <a:rPr lang="hr-HR" dirty="0" smtClean="0"/>
              <a:t> ili –n. Kad želimo staviti glagol u rečenicu radimo sljedeće:</a:t>
            </a:r>
          </a:p>
          <a:p>
            <a:pPr marL="0" indent="0">
              <a:buNone/>
            </a:pPr>
            <a:r>
              <a:rPr lang="hr-HR" dirty="0" err="1" smtClean="0"/>
              <a:t>Lern</a:t>
            </a:r>
            <a:r>
              <a:rPr lang="hr-HR" dirty="0" err="1" smtClean="0">
                <a:solidFill>
                  <a:srgbClr val="FF0000"/>
                </a:solidFill>
              </a:rPr>
              <a:t>en</a:t>
            </a:r>
            <a:r>
              <a:rPr lang="hr-HR" dirty="0" smtClean="0">
                <a:solidFill>
                  <a:srgbClr val="FF0000"/>
                </a:solidFill>
              </a:rPr>
              <a:t>        odvojimo nastavak –</a:t>
            </a:r>
            <a:r>
              <a:rPr lang="hr-HR" dirty="0" err="1" smtClean="0">
                <a:solidFill>
                  <a:srgbClr val="FF0000"/>
                </a:solidFill>
              </a:rPr>
              <a:t>en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smtClean="0"/>
              <a:t>i dodamo nastavke za lica: </a:t>
            </a:r>
            <a:r>
              <a:rPr lang="hr-HR" dirty="0" err="1" smtClean="0">
                <a:solidFill>
                  <a:srgbClr val="FF0000"/>
                </a:solidFill>
              </a:rPr>
              <a:t>ich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err="1" smtClean="0">
                <a:solidFill>
                  <a:srgbClr val="FF0000"/>
                </a:solidFill>
              </a:rPr>
              <a:t>lern+e</a:t>
            </a:r>
            <a:endParaRPr lang="hr-H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hr-H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u="sng" dirty="0" smtClean="0"/>
              <a:t>Cijeli </a:t>
            </a:r>
            <a:r>
              <a:rPr lang="hr-HR" u="sng" dirty="0" smtClean="0"/>
              <a:t>glagol po licima:</a:t>
            </a:r>
          </a:p>
          <a:p>
            <a:pPr marL="0" indent="0">
              <a:buNone/>
            </a:pPr>
            <a:r>
              <a:rPr lang="hr-HR" dirty="0" err="1" smtClean="0"/>
              <a:t>Ich</a:t>
            </a:r>
            <a:r>
              <a:rPr lang="hr-HR" dirty="0" smtClean="0"/>
              <a:t> </a:t>
            </a:r>
            <a:r>
              <a:rPr lang="hr-HR" dirty="0" err="1" smtClean="0"/>
              <a:t>lern</a:t>
            </a:r>
            <a:r>
              <a:rPr lang="hr-HR" dirty="0" err="1" smtClean="0">
                <a:solidFill>
                  <a:srgbClr val="FF0000"/>
                </a:solidFill>
              </a:rPr>
              <a:t>e</a:t>
            </a:r>
            <a:endParaRPr lang="hr-H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dirty="0" err="1" smtClean="0"/>
              <a:t>Du</a:t>
            </a:r>
            <a:r>
              <a:rPr lang="hr-HR" dirty="0" smtClean="0"/>
              <a:t> </a:t>
            </a:r>
            <a:r>
              <a:rPr lang="hr-HR" dirty="0" err="1" smtClean="0"/>
              <a:t>lern</a:t>
            </a:r>
            <a:r>
              <a:rPr lang="hr-HR" dirty="0" err="1" smtClean="0">
                <a:solidFill>
                  <a:srgbClr val="FF0000"/>
                </a:solidFill>
              </a:rPr>
              <a:t>st</a:t>
            </a:r>
            <a:endParaRPr lang="hr-H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dirty="0" smtClean="0"/>
              <a:t>Er, </a:t>
            </a:r>
            <a:r>
              <a:rPr lang="hr-HR" dirty="0" err="1" smtClean="0"/>
              <a:t>sie</a:t>
            </a:r>
            <a:r>
              <a:rPr lang="hr-HR" dirty="0" smtClean="0"/>
              <a:t>, </a:t>
            </a:r>
            <a:r>
              <a:rPr lang="hr-HR" dirty="0" err="1" smtClean="0"/>
              <a:t>es</a:t>
            </a:r>
            <a:r>
              <a:rPr lang="hr-HR" dirty="0" smtClean="0"/>
              <a:t> </a:t>
            </a:r>
            <a:r>
              <a:rPr lang="hr-HR" dirty="0" err="1" smtClean="0"/>
              <a:t>lern</a:t>
            </a:r>
            <a:r>
              <a:rPr lang="hr-HR" dirty="0" err="1" smtClean="0">
                <a:solidFill>
                  <a:srgbClr val="FF0000"/>
                </a:solidFill>
              </a:rPr>
              <a:t>t</a:t>
            </a:r>
            <a:endParaRPr lang="hr-H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dirty="0" err="1" smtClean="0"/>
              <a:t>Wir</a:t>
            </a:r>
            <a:r>
              <a:rPr lang="hr-HR" dirty="0" smtClean="0"/>
              <a:t> </a:t>
            </a:r>
            <a:r>
              <a:rPr lang="hr-HR" dirty="0" err="1" smtClean="0"/>
              <a:t>lern</a:t>
            </a:r>
            <a:r>
              <a:rPr lang="hr-HR" dirty="0" err="1" smtClean="0">
                <a:solidFill>
                  <a:srgbClr val="FF0000"/>
                </a:solidFill>
              </a:rPr>
              <a:t>en</a:t>
            </a:r>
            <a:endParaRPr lang="hr-H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dirty="0" err="1" smtClean="0"/>
              <a:t>Ihr</a:t>
            </a:r>
            <a:r>
              <a:rPr lang="hr-HR" dirty="0" smtClean="0"/>
              <a:t> </a:t>
            </a:r>
            <a:r>
              <a:rPr lang="hr-HR" dirty="0" err="1" smtClean="0"/>
              <a:t>lern</a:t>
            </a:r>
            <a:r>
              <a:rPr lang="hr-HR" dirty="0" err="1" smtClean="0">
                <a:solidFill>
                  <a:srgbClr val="FF0000"/>
                </a:solidFill>
              </a:rPr>
              <a:t>t</a:t>
            </a:r>
            <a:endParaRPr lang="hr-H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dirty="0" err="1" smtClean="0"/>
              <a:t>Sie</a:t>
            </a:r>
            <a:r>
              <a:rPr lang="hr-HR" dirty="0" smtClean="0"/>
              <a:t>, </a:t>
            </a:r>
            <a:r>
              <a:rPr lang="hr-HR" dirty="0" err="1" smtClean="0"/>
              <a:t>Sie</a:t>
            </a:r>
            <a:r>
              <a:rPr lang="hr-HR" dirty="0" smtClean="0"/>
              <a:t> </a:t>
            </a:r>
            <a:r>
              <a:rPr lang="hr-HR" dirty="0" err="1" smtClean="0"/>
              <a:t>lern</a:t>
            </a:r>
            <a:r>
              <a:rPr lang="hr-HR" dirty="0" err="1" smtClean="0">
                <a:solidFill>
                  <a:srgbClr val="FF0000"/>
                </a:solidFill>
              </a:rPr>
              <a:t>en</a:t>
            </a:r>
            <a:endParaRPr lang="hr-H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dirty="0" smtClean="0">
                <a:solidFill>
                  <a:srgbClr val="00B0F0"/>
                </a:solidFill>
              </a:rPr>
              <a:t>Pravila možete još jednom pogledati u udžbeniku na str. 46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00B0F0"/>
                </a:solidFill>
              </a:rPr>
              <a:t>			</a:t>
            </a:r>
          </a:p>
          <a:p>
            <a:pPr marL="0" indent="0">
              <a:buNone/>
            </a:pPr>
            <a:endParaRPr lang="hr-HR" dirty="0">
              <a:solidFill>
                <a:srgbClr val="00B0F0"/>
              </a:solidFill>
            </a:endParaRPr>
          </a:p>
        </p:txBody>
      </p:sp>
      <p:sp>
        <p:nvSpPr>
          <p:cNvPr id="4" name="Strelica udesno 3"/>
          <p:cNvSpPr/>
          <p:nvPr/>
        </p:nvSpPr>
        <p:spPr>
          <a:xfrm>
            <a:off x="1774480" y="2743200"/>
            <a:ext cx="226336" cy="1810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614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491651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Riješite </a:t>
            </a:r>
            <a:r>
              <a:rPr lang="hr-HR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zad</a:t>
            </a:r>
            <a:r>
              <a:rPr lang="hr-HR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18, str. 67, u bilježnicu.</a:t>
            </a:r>
            <a:br>
              <a:rPr lang="hr-HR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r-H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hr-H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r-HR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hr-HR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r-HR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hr-HR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r-HR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Kad ste napisali rješenja u bilježnicu, provjerite točnost na sljedećem slajdu.</a:t>
            </a:r>
            <a:endParaRPr lang="hr-HR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 flipV="1">
            <a:off x="838200" y="5368704"/>
            <a:ext cx="10515600" cy="45719"/>
          </a:xfrm>
        </p:spPr>
        <p:txBody>
          <a:bodyPr>
            <a:normAutofit fontScale="25000" lnSpcReduction="20000"/>
          </a:bodyPr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1151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863" y="392286"/>
            <a:ext cx="10515600" cy="1325563"/>
          </a:xfrm>
        </p:spPr>
        <p:txBody>
          <a:bodyPr>
            <a:normAutofit/>
          </a:bodyPr>
          <a:lstStyle/>
          <a:p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Rješenja zadatka 18, str. 67</a:t>
            </a:r>
            <a:endParaRPr lang="hr-HR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Ich</a:t>
            </a:r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male.</a:t>
            </a:r>
          </a:p>
          <a:p>
            <a:r>
              <a:rPr lang="hr-HR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Wir</a:t>
            </a:r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basteln</a:t>
            </a:r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hr-HR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hr-HR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</a:t>
            </a:r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schreibst</a:t>
            </a:r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Peter </a:t>
            </a:r>
            <a:r>
              <a:rPr lang="hr-HR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turnt</a:t>
            </a:r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hr-HR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</a:t>
            </a:r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malst</a:t>
            </a:r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Tina </a:t>
            </a:r>
            <a:r>
              <a:rPr lang="hr-HR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spielt</a:t>
            </a:r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Fußball</a:t>
            </a:r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hr-HR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Ihr</a:t>
            </a:r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lernt</a:t>
            </a:r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hr-HR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Ich</a:t>
            </a:r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rechne</a:t>
            </a:r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hr-HR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Stefan</a:t>
            </a:r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singt</a:t>
            </a:r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Monika </a:t>
            </a:r>
            <a:r>
              <a:rPr lang="hr-HR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</a:t>
            </a:r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Thomas </a:t>
            </a:r>
            <a:r>
              <a:rPr lang="hr-HR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zeichnen</a:t>
            </a:r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endParaRPr lang="hr-HR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hr-HR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Prevedite rečenice na hrvatski jezik.</a:t>
            </a:r>
            <a:endParaRPr lang="hr-HR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83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Udž</a:t>
            </a:r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str 68, zad.19  </a:t>
            </a:r>
            <a:r>
              <a:rPr lang="hr-HR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Antworte</a:t>
            </a:r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negativ. (Odgovori niječno.)</a:t>
            </a:r>
            <a:endParaRPr lang="hr-HR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Sad ćemo odgovarati na pitanja tako da niječemo prvi glagol a onda (po slici) odgovorimo što zapravo radimo.</a:t>
            </a:r>
          </a:p>
          <a:p>
            <a:r>
              <a:rPr lang="hr-HR" dirty="0" err="1" smtClean="0">
                <a:solidFill>
                  <a:srgbClr val="92D050"/>
                </a:solidFill>
              </a:rPr>
              <a:t>Malst</a:t>
            </a:r>
            <a:r>
              <a:rPr lang="hr-HR" dirty="0" smtClean="0">
                <a:solidFill>
                  <a:srgbClr val="92D050"/>
                </a:solidFill>
              </a:rPr>
              <a:t> </a:t>
            </a:r>
            <a:r>
              <a:rPr lang="hr-HR" dirty="0" err="1" smtClean="0">
                <a:solidFill>
                  <a:srgbClr val="92D050"/>
                </a:solidFill>
              </a:rPr>
              <a:t>du</a:t>
            </a:r>
            <a:r>
              <a:rPr lang="hr-HR" dirty="0" smtClean="0"/>
              <a:t>? (Slikaš li?) – </a:t>
            </a:r>
            <a:r>
              <a:rPr lang="hr-HR" dirty="0" err="1" smtClean="0">
                <a:solidFill>
                  <a:srgbClr val="92D050"/>
                </a:solidFill>
              </a:rPr>
              <a:t>Nein</a:t>
            </a:r>
            <a:r>
              <a:rPr lang="hr-HR" dirty="0" smtClean="0">
                <a:solidFill>
                  <a:srgbClr val="92D050"/>
                </a:solidFill>
              </a:rPr>
              <a:t>, </a:t>
            </a:r>
            <a:r>
              <a:rPr lang="hr-HR" dirty="0" err="1" smtClean="0">
                <a:solidFill>
                  <a:srgbClr val="92D050"/>
                </a:solidFill>
              </a:rPr>
              <a:t>ich</a:t>
            </a:r>
            <a:r>
              <a:rPr lang="hr-HR" dirty="0" smtClean="0">
                <a:solidFill>
                  <a:srgbClr val="92D050"/>
                </a:solidFill>
              </a:rPr>
              <a:t> male </a:t>
            </a:r>
            <a:r>
              <a:rPr lang="hr-HR" dirty="0" err="1" smtClean="0">
                <a:solidFill>
                  <a:srgbClr val="92D050"/>
                </a:solidFill>
              </a:rPr>
              <a:t>nicht</a:t>
            </a:r>
            <a:r>
              <a:rPr lang="hr-HR" dirty="0" smtClean="0">
                <a:solidFill>
                  <a:srgbClr val="92D050"/>
                </a:solidFill>
              </a:rPr>
              <a:t>, </a:t>
            </a:r>
            <a:r>
              <a:rPr lang="hr-HR" dirty="0" err="1" smtClean="0">
                <a:solidFill>
                  <a:srgbClr val="92D050"/>
                </a:solidFill>
              </a:rPr>
              <a:t>ich</a:t>
            </a:r>
            <a:r>
              <a:rPr lang="hr-HR" dirty="0" smtClean="0">
                <a:solidFill>
                  <a:srgbClr val="92D050"/>
                </a:solidFill>
              </a:rPr>
              <a:t> turne.</a:t>
            </a:r>
            <a:r>
              <a:rPr lang="hr-HR" dirty="0" smtClean="0"/>
              <a:t> (Ne, ja ne slikam, ja vježbam.)- sličica djevojčice koja trči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Pokušajte sad vi napisati odgovore na sljedeća pitanja iz zadatka19. Uvijek pokraj rečenice imate i sličicu koja pokazuje što moramo napisati da netko radi. Vodite računa da uz svaku </a:t>
            </a:r>
            <a:r>
              <a:rPr lang="hr-HR" u="sng" dirty="0" smtClean="0"/>
              <a:t>zamjenicu ili osobno ime</a:t>
            </a:r>
            <a:r>
              <a:rPr lang="hr-HR" dirty="0" smtClean="0"/>
              <a:t> ide neki drugi </a:t>
            </a:r>
            <a:r>
              <a:rPr lang="hr-HR" u="sng" dirty="0" smtClean="0"/>
              <a:t>nastavak na glagolu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r>
              <a:rPr lang="hr-HR" dirty="0" smtClean="0"/>
              <a:t>Ako ste gotovi provjerite točnost na sljedećem slajdu.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4899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Rješenja </a:t>
            </a:r>
            <a:r>
              <a:rPr lang="hr-HR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zad</a:t>
            </a:r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19</a:t>
            </a:r>
            <a:endParaRPr lang="hr-HR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Schreibt</a:t>
            </a:r>
            <a:r>
              <a:rPr lang="hr-H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</a:t>
            </a:r>
            <a:r>
              <a:rPr lang="hr-H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– </a:t>
            </a:r>
            <a:r>
              <a:rPr lang="hr-HR" sz="2400" dirty="0" err="1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Nein</a:t>
            </a:r>
            <a:r>
              <a:rPr lang="hr-H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hr-HR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</a:t>
            </a:r>
            <a:r>
              <a:rPr lang="hr-H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schreibt</a:t>
            </a:r>
            <a:r>
              <a:rPr lang="hr-H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2400" dirty="0" err="1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nicht</a:t>
            </a:r>
            <a:r>
              <a:rPr lang="hr-H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hr-HR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</a:t>
            </a:r>
            <a:r>
              <a:rPr lang="hr-H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malt</a:t>
            </a:r>
            <a:r>
              <a:rPr lang="hr-H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hr-HR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Turnst</a:t>
            </a:r>
            <a:r>
              <a:rPr lang="hr-H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</a:t>
            </a:r>
            <a:r>
              <a:rPr lang="hr-H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– </a:t>
            </a:r>
            <a:r>
              <a:rPr lang="hr-HR" sz="2400" dirty="0" err="1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Nein</a:t>
            </a:r>
            <a:r>
              <a:rPr lang="hr-H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hr-HR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ich</a:t>
            </a:r>
            <a:r>
              <a:rPr lang="hr-H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turne </a:t>
            </a:r>
            <a:r>
              <a:rPr lang="hr-HR" sz="2400" dirty="0" err="1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nicht</a:t>
            </a:r>
            <a:r>
              <a:rPr lang="hr-H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hr-HR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ich</a:t>
            </a:r>
            <a:r>
              <a:rPr lang="hr-H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spiele</a:t>
            </a:r>
            <a:r>
              <a:rPr lang="hr-H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Fußball</a:t>
            </a:r>
            <a:r>
              <a:rPr lang="hr-H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hr-HR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Lernen</a:t>
            </a:r>
            <a:r>
              <a:rPr lang="hr-H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Tina </a:t>
            </a:r>
            <a:r>
              <a:rPr lang="hr-HR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</a:t>
            </a:r>
            <a:r>
              <a:rPr lang="hr-H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Stefan</a:t>
            </a:r>
            <a:r>
              <a:rPr lang="hr-H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– </a:t>
            </a:r>
            <a:r>
              <a:rPr lang="hr-HR" sz="2400" dirty="0" err="1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Nein</a:t>
            </a:r>
            <a:r>
              <a:rPr lang="hr-H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Tina </a:t>
            </a:r>
            <a:r>
              <a:rPr lang="hr-HR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</a:t>
            </a:r>
            <a:r>
              <a:rPr lang="hr-H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Stefan</a:t>
            </a:r>
            <a:r>
              <a:rPr lang="hr-H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lernen</a:t>
            </a:r>
            <a:r>
              <a:rPr lang="hr-H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2400" dirty="0" err="1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nicht</a:t>
            </a:r>
            <a:r>
              <a:rPr lang="hr-H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hr-HR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sie</a:t>
            </a:r>
            <a:r>
              <a:rPr lang="hr-H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zeichnen</a:t>
            </a:r>
            <a:r>
              <a:rPr lang="hr-H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hr-HR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Singt</a:t>
            </a:r>
            <a:r>
              <a:rPr lang="hr-H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ihr</a:t>
            </a:r>
            <a:r>
              <a:rPr lang="hr-H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– </a:t>
            </a:r>
            <a:r>
              <a:rPr lang="hr-HR" sz="2400" dirty="0" err="1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Nein</a:t>
            </a:r>
            <a:r>
              <a:rPr lang="hr-H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hr-HR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wir</a:t>
            </a:r>
            <a:r>
              <a:rPr lang="hr-H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singen</a:t>
            </a:r>
            <a:r>
              <a:rPr lang="hr-H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2400" dirty="0" err="1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nicht</a:t>
            </a:r>
            <a:r>
              <a:rPr lang="hr-HR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,wir</a:t>
            </a:r>
            <a:r>
              <a:rPr lang="hr-H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basteln</a:t>
            </a:r>
            <a:r>
              <a:rPr lang="hr-H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buNone/>
            </a:pPr>
            <a:endParaRPr lang="hr-HR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hr-H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Vjerujem da ste do sada primijetile da uvijek na početku imamo </a:t>
            </a:r>
            <a:r>
              <a:rPr lang="hr-HR" sz="2400" dirty="0" err="1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Nein</a:t>
            </a:r>
            <a:r>
              <a:rPr lang="hr-HR" sz="24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koji je odvojen zarezom od rečenice, a iza glagola uvijek stoji </a:t>
            </a:r>
            <a:r>
              <a:rPr lang="hr-HR" sz="2400" dirty="0" err="1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nicht</a:t>
            </a:r>
            <a:r>
              <a:rPr lang="hr-H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buNone/>
            </a:pPr>
            <a:r>
              <a:rPr lang="hr-H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(u hrvatskom jeziku „</a:t>
            </a:r>
            <a:r>
              <a:rPr lang="hr-HR" sz="24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ne”</a:t>
            </a:r>
            <a:r>
              <a:rPr lang="hr-H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stoji ispred glagola, npr. Ja se </a:t>
            </a:r>
            <a:r>
              <a:rPr lang="hr-HR" sz="24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</a:t>
            </a:r>
            <a:r>
              <a:rPr lang="hr-HR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igram)</a:t>
            </a:r>
            <a:endParaRPr lang="hr-H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64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Udž</a:t>
            </a:r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str. 68, </a:t>
            </a:r>
            <a:r>
              <a:rPr lang="hr-HR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zad</a:t>
            </a:r>
            <a:r>
              <a:rPr lang="hr-H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20</a:t>
            </a:r>
            <a:endParaRPr lang="hr-HR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Pokušajte, </a:t>
            </a:r>
            <a:r>
              <a:rPr lang="hr-H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pomoću </a:t>
            </a:r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sličica, </a:t>
            </a:r>
            <a:r>
              <a:rPr lang="hr-H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postaviti pitanja i dati odgovore na njih.</a:t>
            </a:r>
            <a:br>
              <a:rPr lang="hr-H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r-H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Dobro pogledajte primjer. </a:t>
            </a:r>
            <a:r>
              <a:rPr lang="hr-HR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Smješko</a:t>
            </a:r>
            <a:r>
              <a:rPr lang="hr-H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označava ono što </a:t>
            </a:r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osobe rade </a:t>
            </a:r>
            <a:r>
              <a:rPr lang="hr-H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rado (</a:t>
            </a:r>
            <a:r>
              <a:rPr lang="hr-HR" dirty="0" err="1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gern</a:t>
            </a:r>
            <a:r>
              <a:rPr lang="hr-H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a „</a:t>
            </a:r>
            <a:r>
              <a:rPr lang="hr-HR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tužnić</a:t>
            </a:r>
            <a:r>
              <a:rPr lang="hr-H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ono što ne </a:t>
            </a:r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rade </a:t>
            </a:r>
            <a:r>
              <a:rPr lang="hr-H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rado (</a:t>
            </a:r>
            <a:r>
              <a:rPr lang="hr-HR" dirty="0" err="1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nicht</a:t>
            </a:r>
            <a:r>
              <a:rPr lang="hr-HR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dirty="0" err="1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gern</a:t>
            </a:r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  <a:endParaRPr lang="hr-H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hr-HR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Ovaj zadnji zadatak slikajte, ali tako da se vidi jasno što piše i pošaljite na moj mail: </a:t>
            </a:r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gordana.topolnik@skole.hr</a:t>
            </a:r>
            <a:endParaRPr lang="hr-HR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Nadam se da nije bilo preteško. Kad imate vremena što više čitajte naglas i slušajte CD koji ste dobile uz udžbenik.</a:t>
            </a:r>
          </a:p>
          <a:p>
            <a:pPr marL="0" indent="0">
              <a:buNone/>
            </a:pPr>
            <a:r>
              <a:rPr lang="hr-HR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Tschüß</a:t>
            </a:r>
            <a:endParaRPr lang="hr-HR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hr-HR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Lehrerin</a:t>
            </a:r>
            <a:r>
              <a:rPr lang="hr-H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Gordana</a:t>
            </a:r>
            <a:endParaRPr lang="hr-H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40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427</Words>
  <Application>Microsoft Office PowerPoint</Application>
  <PresentationFormat>Široki zaslon</PresentationFormat>
  <Paragraphs>62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Tema sustava Office</vt:lpstr>
      <vt:lpstr>Was machen wir in der Schule?  (Modul 2, Lektion 6)</vt:lpstr>
      <vt:lpstr>Udžbenik, str.67, zadatak 17</vt:lpstr>
      <vt:lpstr>Kako napraviti rečenicu?</vt:lpstr>
      <vt:lpstr>Riješite zad. 18, str. 67, u bilježnicu.    Kad ste napisali rješenja u bilježnicu, provjerite točnost na sljedećem slajdu.</vt:lpstr>
      <vt:lpstr>Rješenja zadatka 18, str. 67</vt:lpstr>
      <vt:lpstr>Udž. str 68, zad.19  Antworte negativ. (Odgovori niječno.)</vt:lpstr>
      <vt:lpstr>Rješenja zad. 19</vt:lpstr>
      <vt:lpstr>Udž. str. 68, zad. 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 machen wir in der Schule?</dc:title>
  <dc:creator>Korisnik</dc:creator>
  <cp:lastModifiedBy>Korisnik</cp:lastModifiedBy>
  <cp:revision>15</cp:revision>
  <dcterms:created xsi:type="dcterms:W3CDTF">2020-03-29T13:04:21Z</dcterms:created>
  <dcterms:modified xsi:type="dcterms:W3CDTF">2020-04-05T22:03:34Z</dcterms:modified>
</cp:coreProperties>
</file>