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65" r:id="rId16"/>
    <p:sldId id="266" r:id="rId17"/>
    <p:sldId id="267" r:id="rId18"/>
    <p:sldId id="268" r:id="rId19"/>
    <p:sldId id="269" r:id="rId20"/>
    <p:sldId id="276" r:id="rId21"/>
    <p:sldId id="275" r:id="rId22"/>
    <p:sldId id="279" r:id="rId23"/>
    <p:sldId id="277" r:id="rId24"/>
    <p:sldId id="280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429D6A-ECB8-42BB-A74A-2557BE9511E8}" type="datetimeFigureOut">
              <a:rPr lang="sr-Latn-CS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4CB4E-AE50-48BD-BD80-9682C9A7A4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0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343E1-4D10-41CD-A585-CBAC4374CF3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50208-09CC-43BD-A5A8-FB0C7F691CCD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FD9B5-5CD2-4261-8D19-6754FF3E28F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87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09D7F-97ED-4FEE-A2DE-804BCD0F6185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F8959-106F-4243-998B-B9EB42936AD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44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B98B8-2238-4651-8D9C-0102ED4AC610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1CF4A-B758-4E57-A9CB-A66CA6B233F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11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C10B6-B440-4ABD-8F54-9445B43DEB76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D17A0-CCB1-4C8F-8F1F-6B766A9FADB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09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4DA9C-AF94-4BE6-94E8-7E17DC7D4427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EAEBC-C0CA-4433-BF45-07F7867F556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01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35C26-741E-4615-847B-BD3E239C977D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A0156-8355-477F-822C-7F00546D84F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09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52D9B2-9651-4C81-A0C4-127EA4E4EE6E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6C341-DF4D-4766-9DFC-050CA3350D3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6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753D3-BDD5-42A6-A3FF-7BBC9540D6E7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2CD06-5A83-453B-97D6-B3970F3A0DC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400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583EB-5AEE-429B-B71E-A0DC536CD6FE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BA771-9C3C-47E9-B795-05C7C32C819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22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24E3A-6497-402A-A443-485382C94050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871C6-30BD-4355-91EF-2AA4581DA7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7D21A-9709-4433-AA6C-AF9F35BF5B4B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8D45-2021-4B2E-89CE-02ED5512485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25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E769C1-4E97-4C3F-8949-C1E99986720C}" type="datetimeFigureOut">
              <a:rPr lang="sr-Latn-CS" smtClean="0"/>
              <a:pPr>
                <a:defRPr/>
              </a:pPr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3D3C6-2851-4324-9C31-181292FC9CE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62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aslov 8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graphicFrame>
        <p:nvGraphicFramePr>
          <p:cNvPr id="3074" name="Group 2"/>
          <p:cNvGraphicFramePr>
            <a:graphicFrameLocks noGrp="1"/>
          </p:cNvGraphicFramePr>
          <p:nvPr>
            <p:ph idx="4294967295"/>
          </p:nvPr>
        </p:nvGraphicFramePr>
        <p:xfrm>
          <a:off x="714375" y="549275"/>
          <a:ext cx="8429624" cy="5264151"/>
        </p:xfrm>
        <a:graphic>
          <a:graphicData uri="http://schemas.openxmlformats.org/drawingml/2006/table">
            <a:tbl>
              <a:tblPr/>
              <a:tblGrid>
                <a:gridCol w="2223189"/>
                <a:gridCol w="2223189"/>
                <a:gridCol w="2223189"/>
                <a:gridCol w="1760057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DJEČJA…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MIRIS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PLAVA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OSA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NOGOMET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PČELA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4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“ČOVJEČE, NE LJUTI 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“VOLI – NE VOLI”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ŽUTA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MRAV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LUTKICE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VJENČIĆ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BUMBAR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7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IGRA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CVIJET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ZELENA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KUKAC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0763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TRAVNJAK (LIVADA)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500063" y="571500"/>
            <a:ext cx="2214562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A1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500063" y="1455738"/>
            <a:ext cx="2214562" cy="820737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A2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500063" y="2286000"/>
            <a:ext cx="2214562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A3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500063" y="3143250"/>
            <a:ext cx="2214562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A4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500063" y="3929063"/>
            <a:ext cx="2286000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A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2786063" y="571500"/>
            <a:ext cx="2159000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B1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2786063" y="1428750"/>
            <a:ext cx="2159000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B2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2786063" y="2286000"/>
            <a:ext cx="2159000" cy="808038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B3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2786063" y="3143250"/>
            <a:ext cx="2159000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B4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2786063" y="3929063"/>
            <a:ext cx="2159000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B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5000625" y="571500"/>
            <a:ext cx="2144713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C1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5000625" y="1500188"/>
            <a:ext cx="2159000" cy="792162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C2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5000625" y="2286000"/>
            <a:ext cx="2159000" cy="80645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C3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5000625" y="3143250"/>
            <a:ext cx="2143125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C4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000625" y="3929063"/>
            <a:ext cx="2173288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C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7143750" y="571500"/>
            <a:ext cx="1757363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D1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7172325" y="1500188"/>
            <a:ext cx="1757363" cy="792162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D2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7186613" y="2286000"/>
            <a:ext cx="1743075" cy="79216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D3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7194550" y="3143250"/>
            <a:ext cx="1735138" cy="79216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D4</a:t>
            </a: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7199313" y="3929063"/>
            <a:ext cx="1730375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D</a:t>
            </a:r>
          </a:p>
        </p:txBody>
      </p:sp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500063" y="4786313"/>
            <a:ext cx="8429625" cy="1071562"/>
          </a:xfrm>
          <a:prstGeom prst="rect">
            <a:avLst/>
          </a:prstGeom>
          <a:solidFill>
            <a:srgbClr val="FF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rgbClr val="006600"/>
                </a:solidFill>
                <a:latin typeface="Comic Sans MS" pitchFamily="66" charset="0"/>
              </a:rPr>
              <a:t>KONAČNO RJEŠENJE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3"/>
                  </p:tgtEl>
                </p:cond>
              </p:nextCondLst>
            </p:seq>
          </p:childTnLst>
        </p:cTn>
      </p:par>
    </p:tnLst>
    <p:bldLst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7338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3000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929313" y="3929063"/>
            <a:ext cx="285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MRAZOVAC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3214688" y="285750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ŠAFRAN</a:t>
            </a:r>
          </a:p>
        </p:txBody>
      </p:sp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0" y="3332163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800" b="1" dirty="0">
                <a:latin typeface="Comic Sans MS" pitchFamily="66" charset="0"/>
              </a:rPr>
              <a:t>Šafran je jestiv. Upotrebljava se 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800" b="1" dirty="0">
                <a:latin typeface="Comic Sans MS" pitchFamily="66" charset="0"/>
              </a:rPr>
              <a:t>kao začin zbog posebnog okusa.</a:t>
            </a:r>
          </a:p>
          <a:p>
            <a:pPr eaLnBrk="1" hangingPunct="1">
              <a:lnSpc>
                <a:spcPct val="150000"/>
              </a:lnSpc>
            </a:pPr>
            <a:endParaRPr lang="hr-HR" altLang="sr-Latn-RS" sz="2800" b="1" dirty="0">
              <a:latin typeface="Comic Sans MS" pitchFamily="66" charset="0"/>
            </a:endParaRPr>
          </a:p>
          <a:p>
            <a:pPr eaLnBrk="1" hangingPunct="1"/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5500"/>
            <a:ext cx="32162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85750" y="139700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KISELICA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3286125" y="390525"/>
            <a:ext cx="57864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hr-HR" altLang="sr-Latn-RS" sz="32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sr-Latn-RS" sz="3200" dirty="0">
                <a:latin typeface="Comic Sans MS" pitchFamily="66" charset="0"/>
              </a:rPr>
              <a:t>Ima sitne </a:t>
            </a:r>
            <a:r>
              <a:rPr lang="hr-HR" altLang="sr-Latn-RS" sz="3200" dirty="0" smtClean="0">
                <a:latin typeface="Comic Sans MS" pitchFamily="66" charset="0"/>
              </a:rPr>
              <a:t>crvene cvjetove.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 dirty="0" smtClean="0">
                <a:latin typeface="Comic Sans MS" pitchFamily="66" charset="0"/>
              </a:rPr>
              <a:t>Ima </a:t>
            </a:r>
            <a:r>
              <a:rPr lang="hr-HR" altLang="sr-Latn-RS" sz="3200" dirty="0">
                <a:latin typeface="Comic Sans MS" pitchFamily="66" charset="0"/>
              </a:rPr>
              <a:t>kiselkaste listove i jestiva 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500063" y="214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STOLISNIK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429000"/>
            <a:ext cx="41957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0" y="1143000"/>
            <a:ext cx="4214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200">
                <a:latin typeface="Comic Sans MS" pitchFamily="66" charset="0"/>
              </a:rPr>
              <a:t>Dobio ime po velikom broju sitnih listova.</a:t>
            </a:r>
          </a:p>
          <a:p>
            <a:pPr eaLnBrk="1" hangingPunct="1"/>
            <a:r>
              <a:rPr lang="hr-HR" altLang="sr-Latn-RS" sz="3200">
                <a:latin typeface="Comic Sans MS" pitchFamily="66" charset="0"/>
              </a:rPr>
              <a:t>Ljudi ga beru i suše za ljekovite čajeve.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0735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714875" y="4000500"/>
            <a:ext cx="42148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200" dirty="0">
                <a:latin typeface="Comic Sans MS" pitchFamily="66" charset="0"/>
              </a:rPr>
              <a:t>Koristi se za hranu i u ljekarstvu.</a:t>
            </a:r>
          </a:p>
          <a:p>
            <a:pPr eaLnBrk="1" hangingPunct="1"/>
            <a:r>
              <a:rPr lang="hr-HR" altLang="sr-Latn-RS" sz="3200" dirty="0">
                <a:latin typeface="Comic Sans MS" pitchFamily="66" charset="0"/>
              </a:rPr>
              <a:t>Razlikujemo trputac </a:t>
            </a:r>
            <a:r>
              <a:rPr lang="hr-HR" altLang="sr-Latn-RS" sz="3200" dirty="0" smtClean="0">
                <a:latin typeface="Comic Sans MS" pitchFamily="66" charset="0"/>
              </a:rPr>
              <a:t>s uskim </a:t>
            </a:r>
            <a:r>
              <a:rPr lang="hr-HR" altLang="sr-Latn-RS" sz="3200" dirty="0">
                <a:latin typeface="Comic Sans MS" pitchFamily="66" charset="0"/>
              </a:rPr>
              <a:t>i širokim listom.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715000" y="428625"/>
            <a:ext cx="2357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TRPUTAC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071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3643313" y="606901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DJETELINA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4500563" y="357188"/>
            <a:ext cx="42148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Bijela i crvena djetelina, zajedno s travama, dobra su stočna hrana – krma.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571875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57563"/>
            <a:ext cx="26241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500063" y="214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KADULJA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14313" y="1143000"/>
            <a:ext cx="421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Koristi se za </a:t>
            </a:r>
            <a:r>
              <a:rPr lang="hr-HR" altLang="sr-Latn-RS" sz="3600" dirty="0" smtClean="0">
                <a:latin typeface="Comic Sans MS" pitchFamily="66" charset="0"/>
              </a:rPr>
              <a:t> </a:t>
            </a:r>
            <a:r>
              <a:rPr lang="hr-HR" altLang="sr-Latn-RS" sz="3600" dirty="0">
                <a:latin typeface="Comic Sans MS" pitchFamily="66" charset="0"/>
              </a:rPr>
              <a:t>ljekoviti čaj.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000625" y="428625"/>
            <a:ext cx="4143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 dirty="0" smtClean="0">
                <a:solidFill>
                  <a:srgbClr val="FFFF00"/>
                </a:solidFill>
                <a:latin typeface="Comic Sans MS" pitchFamily="66" charset="0"/>
              </a:rPr>
              <a:t>KOPRIVA</a:t>
            </a:r>
            <a:endParaRPr lang="hr-HR" altLang="sr-Latn-R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45434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4071938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2825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C000"/>
                </a:solidFill>
                <a:latin typeface="Comic Sans MS" pitchFamily="66" charset="0"/>
              </a:rPr>
              <a:t>KUKCI NA TRAVNJACIMA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1235075"/>
            <a:ext cx="8572500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Kukci su najbrojnije životinje na travnjaku.</a:t>
            </a:r>
          </a:p>
          <a:p>
            <a:pPr eaLnBrk="1" hangingPunct="1"/>
            <a:endParaRPr lang="hr-HR" altLang="sr-Latn-RS" sz="1100" dirty="0">
              <a:latin typeface="Comic Sans MS" pitchFamily="66" charset="0"/>
            </a:endParaRPr>
          </a:p>
          <a:p>
            <a:pPr eaLnBrk="1" hangingPunct="1"/>
            <a:r>
              <a:rPr lang="hr-HR" altLang="sr-Latn-RS" sz="3600" dirty="0">
                <a:solidFill>
                  <a:srgbClr val="FFFF00"/>
                </a:solidFill>
                <a:latin typeface="Comic Sans MS" pitchFamily="66" charset="0"/>
              </a:rPr>
              <a:t>MRAVI</a:t>
            </a:r>
            <a:r>
              <a:rPr lang="hr-HR" altLang="sr-Latn-RS" sz="3600" dirty="0">
                <a:latin typeface="Comic Sans MS" pitchFamily="66" charset="0"/>
              </a:rPr>
              <a:t> su sitni kukci. Žive u mravinjacima u kojima vlada </a:t>
            </a:r>
          </a:p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red i čistoća. Može podići </a:t>
            </a:r>
          </a:p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teret i do 50 puta veći od sebe</a:t>
            </a:r>
            <a:r>
              <a:rPr lang="hr-HR" altLang="sr-Latn-RS" sz="3600" dirty="0" smtClean="0">
                <a:latin typeface="Comic Sans MS" pitchFamily="66" charset="0"/>
              </a:rPr>
              <a:t>.</a:t>
            </a:r>
            <a:endParaRPr lang="hr-HR" altLang="sr-Latn-RS" sz="36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043113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5929313" y="357188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BUMBARI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24288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9286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1765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5929313" y="6000750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BUBAMARE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378618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4714875"/>
            <a:ext cx="3994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2000250" y="285750"/>
            <a:ext cx="235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PČELE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7860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2786063" y="3357563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SKAKAVCI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14313" y="142875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92D050"/>
                </a:solidFill>
                <a:latin typeface="Comic Sans MS" pitchFamily="66" charset="0"/>
              </a:rPr>
              <a:t>LEPTIRI: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38100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785813" y="321151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LASTIN REP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28625"/>
            <a:ext cx="39719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6929438" y="500063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ŽUČAK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376613"/>
            <a:ext cx="3143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4143375" y="6000750"/>
            <a:ext cx="514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PRUGASTO JEDARCE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321468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1071563" y="6211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  <a:latin typeface="Comic Sans MS" pitchFamily="66" charset="0"/>
              </a:rPr>
              <a:t>APOLON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31861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latin typeface="Comic Sans MS" pitchFamily="66" charset="0"/>
              </a:rPr>
              <a:t>ŽIVOTINJE NA TRAVNJACIMA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357188" y="12144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ZEC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35766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214938" y="85725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JEŽ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681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214313" y="6211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  <a:latin typeface="Comic Sans MS" pitchFamily="66" charset="0"/>
              </a:rPr>
              <a:t>PUŽ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214813"/>
            <a:ext cx="4000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7358063" y="4283075"/>
            <a:ext cx="178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MIŠ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929063" y="1357313"/>
            <a:ext cx="2714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PTICE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370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1500188" y="85725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FAZAN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143375"/>
            <a:ext cx="351948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0" y="4214813"/>
            <a:ext cx="235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ŠEVA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395287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643438" y="350043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PREPELICA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1071563"/>
            <a:ext cx="6905625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sz="9500" dirty="0" smtClean="0">
                <a:solidFill>
                  <a:srgbClr val="FFFF00"/>
                </a:solidFill>
                <a:latin typeface="Action Jackson" pitchFamily="2" charset="0"/>
              </a:rPr>
              <a:t>TRAVNJAK</a:t>
            </a:r>
            <a:endParaRPr lang="hr-HR" sz="9500" dirty="0">
              <a:solidFill>
                <a:srgbClr val="FFFF00"/>
              </a:solidFill>
              <a:latin typeface="Action Jackson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5" y="214313"/>
            <a:ext cx="6705600" cy="68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hr-HR" sz="4000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Tara-liv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092450"/>
            <a:ext cx="9158288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71438" y="85725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Pod zemljom žive: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31115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285875" y="92868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KRTICA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214438"/>
            <a:ext cx="4030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5357813" y="57150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ROVAC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38" y="4459288"/>
            <a:ext cx="324326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857875" y="3929063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GUJAVICA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643438"/>
            <a:ext cx="3273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357188" y="400050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SLJEPIĆ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smtClean="0"/>
              <a:t>                        </a:t>
            </a:r>
            <a:endParaRPr lang="en-US" sz="2400" smtClean="0"/>
          </a:p>
        </p:txBody>
      </p:sp>
      <p:pic>
        <p:nvPicPr>
          <p:cNvPr id="22533" name="Picture 5" descr="sirup_trpuc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20002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AJ_CVJET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4378325"/>
            <a:ext cx="20002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DVD0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15589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AutoShape 12"/>
          <p:cNvSpPr>
            <a:spLocks noChangeArrowheads="1"/>
          </p:cNvSpPr>
          <p:nvPr/>
        </p:nvSpPr>
        <p:spPr bwMode="auto">
          <a:xfrm rot="-238447">
            <a:off x="1571625" y="214313"/>
            <a:ext cx="3505200" cy="1428750"/>
          </a:xfrm>
          <a:prstGeom prst="wedgeEllipseCallout">
            <a:avLst>
              <a:gd name="adj1" fmla="val 106199"/>
              <a:gd name="adj2" fmla="val 1198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200">
                <a:solidFill>
                  <a:srgbClr val="000000"/>
                </a:solidFill>
                <a:latin typeface="Comic Sans MS" pitchFamily="66" charset="0"/>
              </a:rPr>
              <a:t>Travnjak je prava mala tvornica zdravlja!</a:t>
            </a:r>
            <a:endParaRPr lang="en-US" altLang="sr-Latn-RS" sz="22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2543" name="Picture 15" descr="zalfijabig6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3775075"/>
            <a:ext cx="16240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4a64eac547c20e2c89fbf60be34476b2_content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857375"/>
            <a:ext cx="263366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radic4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413250"/>
            <a:ext cx="30718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med_u_sacu_karlov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643063"/>
            <a:ext cx="20478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8750" y="292100"/>
            <a:ext cx="1989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0000"/>
                </a:solidFill>
                <a:latin typeface="Comic Sans MS" pitchFamily="66" charset="0"/>
              </a:rPr>
              <a:t>VAŽNO!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2250" y="2214563"/>
            <a:ext cx="82141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 dirty="0">
                <a:latin typeface="Comic Sans MS" pitchFamily="66" charset="0"/>
              </a:rPr>
              <a:t>Travnjak obiluje samoniklim ljekovitim i jestivim</a:t>
            </a:r>
          </a:p>
          <a:p>
            <a:pPr eaLnBrk="1" hangingPunct="1"/>
            <a:r>
              <a:rPr lang="hr-HR" altLang="sr-Latn-RS" sz="2800" dirty="0">
                <a:latin typeface="Comic Sans MS" pitchFamily="66" charset="0"/>
              </a:rPr>
              <a:t>biljkama. Gotovo svaka je korisna za čovjeka! </a:t>
            </a:r>
          </a:p>
          <a:p>
            <a:pPr eaLnBrk="1" hangingPunct="1"/>
            <a:r>
              <a:rPr lang="hr-HR" altLang="sr-Latn-RS" sz="2800" dirty="0" smtClean="0">
                <a:latin typeface="Comic Sans MS" pitchFamily="66" charset="0"/>
              </a:rPr>
              <a:t>Ako želiš istraži </a:t>
            </a:r>
            <a:r>
              <a:rPr lang="hr-HR" altLang="sr-Latn-RS" sz="2800" dirty="0">
                <a:latin typeface="Comic Sans MS" pitchFamily="66" charset="0"/>
              </a:rPr>
              <a:t>o ljekovitom </a:t>
            </a:r>
            <a:r>
              <a:rPr lang="hr-HR" altLang="sr-Latn-RS" sz="2800" dirty="0" smtClean="0">
                <a:latin typeface="Comic Sans MS" pitchFamily="66" charset="0"/>
              </a:rPr>
              <a:t>bilju travnjaka.</a:t>
            </a:r>
            <a:endParaRPr lang="hr-HR" altLang="sr-Latn-R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5750" y="3786188"/>
            <a:ext cx="6092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Čuvaj prirodu i često boravi u njoj. 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Bit ćeš zdraviji i veseliji!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hr-HR" altLang="sr-Latn-R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14313" y="4929188"/>
            <a:ext cx="9053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Po povratku iz prirode provjeri ima li na tvojem tijelu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mala, ali opasna životinja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</a:rPr>
              <a:t>KRPELJ</a:t>
            </a:r>
            <a:r>
              <a:rPr lang="hr-HR" altLang="sr-Latn-RS" sz="280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2" grpId="0"/>
      <p:bldP spid="163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357188" y="309563"/>
            <a:ext cx="82867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r-HR" altLang="sr-Latn-RS" sz="3200" dirty="0">
                <a:latin typeface="Comic Sans MS" pitchFamily="66" charset="0"/>
              </a:rPr>
              <a:t>PONOVIMO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 dirty="0">
                <a:latin typeface="Comic Sans MS" pitchFamily="66" charset="0"/>
              </a:rPr>
              <a:t>Objasni razliku između livade i pašnjaka.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 dirty="0">
                <a:latin typeface="Comic Sans MS" pitchFamily="66" charset="0"/>
              </a:rPr>
              <a:t>K</a:t>
            </a:r>
            <a:r>
              <a:rPr lang="hr-HR" altLang="sr-Latn-RS" sz="3200" dirty="0" smtClean="0">
                <a:latin typeface="Comic Sans MS" pitchFamily="66" charset="0"/>
              </a:rPr>
              <a:t>ako </a:t>
            </a:r>
            <a:r>
              <a:rPr lang="hr-HR" altLang="sr-Latn-RS" sz="3200" dirty="0">
                <a:latin typeface="Comic Sans MS" pitchFamily="66" charset="0"/>
              </a:rPr>
              <a:t>nastaje </a:t>
            </a:r>
            <a:r>
              <a:rPr lang="hr-HR" altLang="sr-Latn-RS" sz="3200" dirty="0" smtClean="0">
                <a:latin typeface="Comic Sans MS" pitchFamily="66" charset="0"/>
              </a:rPr>
              <a:t>sijeno?</a:t>
            </a:r>
            <a:endParaRPr lang="hr-HR" altLang="sr-Latn-RS" sz="32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 dirty="0">
                <a:latin typeface="Comic Sans MS" pitchFamily="66" charset="0"/>
              </a:rPr>
              <a:t>Imenuj nekoliko biljaka koje žive na </a:t>
            </a:r>
            <a:r>
              <a:rPr lang="hr-HR" altLang="sr-Latn-RS" sz="3200" dirty="0" smtClean="0">
                <a:latin typeface="Comic Sans MS" pitchFamily="66" charset="0"/>
              </a:rPr>
              <a:t>travnjacima (4).</a:t>
            </a:r>
            <a:endParaRPr lang="hr-HR" altLang="sr-Latn-RS" sz="32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hr-HR" altLang="sr-Latn-RS" sz="3200" dirty="0">
                <a:latin typeface="Comic Sans MS" pitchFamily="66" charset="0"/>
              </a:rPr>
              <a:t>Imenuj nekoliko životinja koje žive na </a:t>
            </a:r>
            <a:r>
              <a:rPr lang="hr-HR" altLang="sr-Latn-RS" sz="3200" dirty="0" smtClean="0">
                <a:latin typeface="Comic Sans MS" pitchFamily="66" charset="0"/>
              </a:rPr>
              <a:t>travnjacima (</a:t>
            </a:r>
            <a:r>
              <a:rPr lang="hr-HR" altLang="sr-Latn-RS" sz="3200" smtClean="0">
                <a:latin typeface="Comic Sans MS" pitchFamily="66" charset="0"/>
              </a:rPr>
              <a:t>4)</a:t>
            </a:r>
            <a:r>
              <a:rPr lang="hr-HR" altLang="sr-Latn-RS" sz="3200" dirty="0">
                <a:latin typeface="Comic Sans MS" pitchFamily="66" charset="0"/>
              </a:rPr>
              <a:t>.</a:t>
            </a:r>
            <a:endParaRPr lang="hr-HR" altLang="sr-Latn-RS" sz="3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5. Kada je život na travnjaku najbujniji? Objasni zašto?</a:t>
            </a:r>
          </a:p>
          <a:p>
            <a:pPr marL="0" indent="0">
              <a:buNone/>
            </a:pPr>
            <a:r>
              <a:rPr lang="hr-HR" dirty="0" smtClean="0"/>
              <a:t>6. Koje ljekovite biljke ti poznaješ i koristiš?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69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endParaRPr lang="hr-HR" altLang="sr-Latn-RS" sz="3400" dirty="0">
              <a:latin typeface="Comic Sans MS" pitchFamily="66" charset="0"/>
            </a:endParaRPr>
          </a:p>
          <a:p>
            <a:pPr eaLnBrk="1" hangingPunct="1"/>
            <a:r>
              <a:rPr lang="hr-HR" altLang="sr-Latn-RS" sz="3400" dirty="0">
                <a:latin typeface="Comic Sans MS" pitchFamily="66" charset="0"/>
              </a:rPr>
              <a:t>Travnjak je životna zajednica </a:t>
            </a:r>
            <a:r>
              <a:rPr lang="hr-HR" altLang="sr-Latn-RS" sz="3400" dirty="0" smtClean="0">
                <a:latin typeface="Comic Sans MS" pitchFamily="66" charset="0"/>
              </a:rPr>
              <a:t>biljaka </a:t>
            </a:r>
            <a:r>
              <a:rPr lang="hr-HR" altLang="sr-Latn-RS" sz="3400" dirty="0">
                <a:latin typeface="Comic Sans MS" pitchFamily="66" charset="0"/>
              </a:rPr>
              <a:t>i životinja.</a:t>
            </a:r>
          </a:p>
          <a:p>
            <a:pPr eaLnBrk="1" hangingPunct="1"/>
            <a:r>
              <a:rPr lang="hr-HR" altLang="sr-Latn-RS" sz="3400" dirty="0">
                <a:latin typeface="Comic Sans MS" pitchFamily="66" charset="0"/>
              </a:rPr>
              <a:t>Nekada su šume zauzimale veće površine . </a:t>
            </a:r>
          </a:p>
          <a:p>
            <a:pPr eaLnBrk="1" hangingPunct="1"/>
            <a:r>
              <a:rPr lang="hr-HR" altLang="sr-Latn-RS" sz="3400" dirty="0">
                <a:latin typeface="Comic Sans MS" pitchFamily="66" charset="0"/>
              </a:rPr>
              <a:t>Kako bi dobili travnjake i oranice ljudi su krčili šume.</a:t>
            </a:r>
          </a:p>
        </p:txBody>
      </p:sp>
      <p:pic>
        <p:nvPicPr>
          <p:cNvPr id="4" name="Slika 3" descr="liv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824288"/>
            <a:ext cx="914400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357188"/>
            <a:ext cx="8572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 dirty="0">
                <a:latin typeface="Comic Sans MS" pitchFamily="66" charset="0"/>
              </a:rPr>
              <a:t>Životni uvjeti na travnjaku: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 dirty="0">
                <a:latin typeface="Comic Sans MS" pitchFamily="66" charset="0"/>
              </a:rPr>
              <a:t> </a:t>
            </a:r>
            <a:r>
              <a:rPr lang="hr-HR" altLang="sr-Latn-RS" sz="3200" dirty="0" smtClean="0">
                <a:latin typeface="Comic Sans MS" pitchFamily="66" charset="0"/>
              </a:rPr>
              <a:t> </a:t>
            </a:r>
            <a:r>
              <a:rPr lang="hr-HR" altLang="sr-Latn-RS" sz="3200" dirty="0">
                <a:latin typeface="Comic Sans MS" pitchFamily="66" charset="0"/>
              </a:rPr>
              <a:t>tlo 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 dirty="0">
                <a:latin typeface="Comic Sans MS" pitchFamily="66" charset="0"/>
              </a:rPr>
              <a:t> puno Sunčeve svjetlosti i topline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 dirty="0">
                <a:latin typeface="Comic Sans MS" pitchFamily="66" charset="0"/>
              </a:rPr>
              <a:t> ima dovoljno vlage (rosa, kiša)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3786188"/>
            <a:ext cx="40052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428625"/>
            <a:ext cx="85725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Travnjak na kojem pase stoka nazivamo         		    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Travnjaci koje čovjek kosi zovu se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      		 ili                   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Pokošena i osušena trava kojom se hrani stoka naziva se               .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1428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PAŠNJAK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85750" y="307181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LIVADE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714625" y="3071813"/>
            <a:ext cx="278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KOŠANICE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4857750" y="4726691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SIJENO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81" y="620688"/>
            <a:ext cx="37338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kosc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081" y="620688"/>
            <a:ext cx="52197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428625" y="428625"/>
            <a:ext cx="77866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Nekošenjem livade poslije nekoliko godina na njoj postupno počinje rasti grmlje, a zatim i drveće.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Tako od livade u desetak godina nastaje šuma.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000375"/>
            <a:ext cx="47148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5290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C000"/>
                </a:solidFill>
                <a:latin typeface="Comic Sans MS" pitchFamily="66" charset="0"/>
              </a:rPr>
              <a:t>BILJKE NA TRAVNJACIMA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857250"/>
            <a:ext cx="8572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U rano proljeće za sunčana vremena sve se žuti od </a:t>
            </a:r>
            <a:r>
              <a:rPr lang="hr-HR" altLang="sr-Latn-RS" sz="3600" dirty="0">
                <a:solidFill>
                  <a:srgbClr val="FFFF00"/>
                </a:solidFill>
                <a:latin typeface="Comic Sans MS" pitchFamily="66" charset="0"/>
              </a:rPr>
              <a:t>MASLAČAKA</a:t>
            </a:r>
            <a:r>
              <a:rPr lang="hr-HR" altLang="sr-Latn-RS" sz="3600" dirty="0" smtClean="0">
                <a:latin typeface="Comic Sans MS" pitchFamily="66" charset="0"/>
              </a:rPr>
              <a:t>.</a:t>
            </a:r>
            <a:endParaRPr lang="hr-HR" altLang="sr-Latn-RS" sz="3600" dirty="0">
              <a:latin typeface="Comic Sans MS" pitchFamily="66" charset="0"/>
            </a:endParaRPr>
          </a:p>
          <a:p>
            <a:pPr eaLnBrk="1" hangingPunct="1"/>
            <a:r>
              <a:rPr lang="hr-HR" altLang="sr-Latn-RS" sz="3600" dirty="0">
                <a:latin typeface="Comic Sans MS" pitchFamily="66" charset="0"/>
              </a:rPr>
              <a:t>Vrlo je koristan: listovi služe za hranu, a cvijet za med.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211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488" y="3357563"/>
            <a:ext cx="49895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285750"/>
            <a:ext cx="435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TRATINČICA ili </a:t>
            </a:r>
          </a:p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KRASULJAK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0" y="1428750"/>
            <a:ext cx="85725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hr-HR" altLang="sr-Latn-RS" sz="36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sr-Latn-RS" sz="3600" dirty="0">
                <a:latin typeface="Comic Sans MS" pitchFamily="66" charset="0"/>
              </a:rPr>
              <a:t>Narodni je lijek protiv kašlja i plućnih bolesti.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37195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3" y="0"/>
            <a:ext cx="28336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500438"/>
            <a:ext cx="4286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461</Words>
  <Application>Microsoft Office PowerPoint</Application>
  <PresentationFormat>Prikaz na zaslonu (4:3)</PresentationFormat>
  <Paragraphs>148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Tema sustava Office</vt:lpstr>
      <vt:lpstr>PowerPointova prezentacija</vt:lpstr>
      <vt:lpstr>TRAVNJAK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                    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Maca</dc:creator>
  <cp:lastModifiedBy>Korisnik</cp:lastModifiedBy>
  <cp:revision>52</cp:revision>
  <dcterms:created xsi:type="dcterms:W3CDTF">2011-04-17T14:04:53Z</dcterms:created>
  <dcterms:modified xsi:type="dcterms:W3CDTF">2020-04-14T19:07:45Z</dcterms:modified>
</cp:coreProperties>
</file>