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58" r:id="rId5"/>
    <p:sldId id="271" r:id="rId6"/>
    <p:sldId id="259" r:id="rId7"/>
    <p:sldId id="260" r:id="rId8"/>
    <p:sldId id="261" r:id="rId9"/>
    <p:sldId id="262" r:id="rId10"/>
    <p:sldId id="273" r:id="rId11"/>
    <p:sldId id="263" r:id="rId12"/>
    <p:sldId id="276" r:id="rId13"/>
    <p:sldId id="264" r:id="rId14"/>
    <p:sldId id="265" r:id="rId15"/>
    <p:sldId id="277" r:id="rId16"/>
    <p:sldId id="266" r:id="rId17"/>
    <p:sldId id="267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8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474E2AD6-8944-430B-ACAD-D8E3B6159599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44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2AD6-8944-430B-ACAD-D8E3B6159599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381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474E2AD6-8944-430B-ACAD-D8E3B6159599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28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2AD6-8944-430B-ACAD-D8E3B6159599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42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74E2AD6-8944-430B-ACAD-D8E3B6159599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52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2AD6-8944-430B-ACAD-D8E3B6159599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159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2AD6-8944-430B-ACAD-D8E3B6159599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836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2AD6-8944-430B-ACAD-D8E3B6159599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499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2AD6-8944-430B-ACAD-D8E3B6159599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399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74E2AD6-8944-430B-ACAD-D8E3B6159599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0413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474E2AD6-8944-430B-ACAD-D8E3B6159599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223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74E2AD6-8944-430B-ACAD-D8E3B6159599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D7C61AB-8CD6-446C-AD85-95022AF55DF5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28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zjz.hr/sluzba-epidemiologija-zarazne-bolesti/koronavirus-najnovije-preporuke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7300" b="1" dirty="0">
                <a:solidFill>
                  <a:schemeClr val="bg1"/>
                </a:solidFill>
              </a:rPr>
              <a:t>OSTANI DOMA!!</a:t>
            </a:r>
            <a:br>
              <a:rPr lang="hr-HR" sz="7300" b="1" dirty="0">
                <a:solidFill>
                  <a:schemeClr val="bg1"/>
                </a:solidFill>
              </a:rPr>
            </a:br>
            <a:r>
              <a:rPr lang="hr-HR" dirty="0"/>
              <a:t>...kako osmisliti dan(e)...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5475513"/>
            <a:ext cx="3793678" cy="507623"/>
          </a:xfrm>
        </p:spPr>
        <p:txBody>
          <a:bodyPr/>
          <a:lstStyle/>
          <a:p>
            <a:pPr algn="ctr"/>
            <a:r>
              <a:rPr lang="en-US" sz="1800" b="1" dirty="0" err="1"/>
              <a:t>Odjel</a:t>
            </a:r>
            <a:r>
              <a:rPr lang="en-US" sz="1800" b="1" dirty="0"/>
              <a:t> </a:t>
            </a:r>
            <a:r>
              <a:rPr lang="en-US" sz="1800" b="1" dirty="0" err="1"/>
              <a:t>školske</a:t>
            </a:r>
            <a:r>
              <a:rPr lang="en-US" sz="1800" b="1" dirty="0"/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sveučilišne</a:t>
            </a:r>
            <a:r>
              <a:rPr lang="en-US" sz="1800" b="1" dirty="0"/>
              <a:t> medicine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517DFA4-B457-45B1-9207-E179FF4F6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0" y="5268762"/>
            <a:ext cx="67532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27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517" y="568345"/>
            <a:ext cx="5823284" cy="1560716"/>
          </a:xfrm>
        </p:spPr>
        <p:txBody>
          <a:bodyPr/>
          <a:lstStyle/>
          <a:p>
            <a:pPr algn="ctr"/>
            <a:r>
              <a:rPr lang="hr-HR" dirty="0"/>
              <a:t>Stvori si neku svoju dnevnu rutinu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Horizontal Scroll 4"/>
          <p:cNvSpPr/>
          <p:nvPr/>
        </p:nvSpPr>
        <p:spPr>
          <a:xfrm>
            <a:off x="88232" y="3019393"/>
            <a:ext cx="7234990" cy="215418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Imat ćeš sasvim dovoljno vremena da se uključiš u neki on line tečaj. Nauči (bolje) strani jezik, nauči crtati, pjevati, pleši, ...odaberi si aktivnost zbog koje ćeš se radovati svakom novom danu.</a:t>
            </a:r>
          </a:p>
          <a:p>
            <a:r>
              <a:rPr lang="hr-HR" dirty="0"/>
              <a:t> </a:t>
            </a:r>
          </a:p>
        </p:txBody>
      </p:sp>
      <p:sp>
        <p:nvSpPr>
          <p:cNvPr id="6" name="Vertical Scroll 5"/>
          <p:cNvSpPr/>
          <p:nvPr/>
        </p:nvSpPr>
        <p:spPr>
          <a:xfrm>
            <a:off x="8109283" y="529389"/>
            <a:ext cx="3392905" cy="608797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/>
              <a:t>TO DO:</a:t>
            </a:r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</p:txBody>
      </p:sp>
      <p:pic>
        <p:nvPicPr>
          <p:cNvPr id="7" name="Picture 16" descr="Woman Reads Book with Two Stock Footage Video (100% Royalty-fre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265" y="1761400"/>
            <a:ext cx="2232939" cy="12579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A Designer's Favorite Possession: A Guitar That Reminds Him of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502" y="3292720"/>
            <a:ext cx="2143175" cy="14284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20 Art Therapy Activities, Exercises &amp; Books for Children and Adul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720" y="4886777"/>
            <a:ext cx="2466028" cy="13773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37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stvaramo dnevnu rutinu?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1" y="5192510"/>
            <a:ext cx="2552700" cy="897393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6146" name="Picture 2" descr="Library of image black and white stock post it notes png file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0" y="1275231"/>
            <a:ext cx="3776685" cy="341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brary of image black and white stock post it notes png file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706" y="1700346"/>
            <a:ext cx="3776685" cy="341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ibrary of image black and white stock post it notes png file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162" y="3208293"/>
            <a:ext cx="3776685" cy="341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eenage Nutrition Guide | Cannizzaro Integrative Pediatric Center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273" y="5034534"/>
            <a:ext cx="2414001" cy="16093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38463" y="2149644"/>
            <a:ext cx="2598821" cy="1917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/>
              <a:t>Imaj točan raspored svojih obroka u danu, trebao bi imati pet obroka.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38724" y="4194549"/>
            <a:ext cx="23674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/>
              <a:t>Dogovori se s ukućanima da neke obroke pripremate zajedno. </a:t>
            </a:r>
          </a:p>
        </p:txBody>
      </p:sp>
      <p:sp>
        <p:nvSpPr>
          <p:cNvPr id="9" name="Rectangle 8"/>
          <p:cNvSpPr/>
          <p:nvPr/>
        </p:nvSpPr>
        <p:spPr>
          <a:xfrm>
            <a:off x="8406056" y="2590349"/>
            <a:ext cx="2863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/>
              <a:t>Evo ti prilike i vremena da naučiš kuhati ono što voliš.</a:t>
            </a:r>
          </a:p>
        </p:txBody>
      </p:sp>
      <p:pic>
        <p:nvPicPr>
          <p:cNvPr id="6150" name="Picture 6" descr="Recipes for teenagers | BBC Good F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9" y="4685138"/>
            <a:ext cx="3678023" cy="1839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2368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stvaramo dnevnu rutinu?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6146" name="Picture 2" descr="Library of image black and white stock post it notes png file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0" y="1178979"/>
            <a:ext cx="3776685" cy="341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ibrary of image black and white stock post it notes png file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162" y="3208293"/>
            <a:ext cx="3776685" cy="341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brary of image black and white stock post it notes png file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706" y="1291275"/>
            <a:ext cx="3776685" cy="341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38463" y="2005266"/>
            <a:ext cx="2598821" cy="1917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/>
              <a:t>Ovisno o obavezama, definiraj si vrijeme za odlazak na spavanje i ustajanje</a:t>
            </a:r>
          </a:p>
        </p:txBody>
      </p:sp>
      <p:sp>
        <p:nvSpPr>
          <p:cNvPr id="7" name="Rectangle 6"/>
          <p:cNvSpPr/>
          <p:nvPr/>
        </p:nvSpPr>
        <p:spPr>
          <a:xfrm>
            <a:off x="4322157" y="3790677"/>
            <a:ext cx="238822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200" dirty="0"/>
              <a:t>Sad si možeš dati slobodu pa ići kasnije na spavanje, ali ne zaboravi da ti je potrebno bar 8 sati spavanja.</a:t>
            </a:r>
          </a:p>
          <a:p>
            <a:pPr algn="ctr"/>
            <a:endParaRPr lang="hr-HR" sz="2400" dirty="0"/>
          </a:p>
        </p:txBody>
      </p:sp>
      <p:sp>
        <p:nvSpPr>
          <p:cNvPr id="9" name="Rectangle 8"/>
          <p:cNvSpPr/>
          <p:nvPr/>
        </p:nvSpPr>
        <p:spPr>
          <a:xfrm>
            <a:off x="8430119" y="2205341"/>
            <a:ext cx="28635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/>
              <a:t>Bilo bi dobro da ideš spavati uvijek u isto vrijeme i da spavaš jednom u danu (tj. spavaj noću)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392" y="4568688"/>
            <a:ext cx="3798880" cy="2162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198" name="Picture 6" descr="Teens may get more sleep when school starts later | Penn Stat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" y="4417946"/>
            <a:ext cx="3471521" cy="2313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39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344571"/>
            <a:ext cx="4708357" cy="1784489"/>
          </a:xfrm>
        </p:spPr>
        <p:txBody>
          <a:bodyPr>
            <a:normAutofit fontScale="90000"/>
          </a:bodyPr>
          <a:lstStyle/>
          <a:p>
            <a:r>
              <a:rPr lang="hr-HR" dirty="0"/>
              <a:t>BUDI POVEZAN S PRIJATELJIMA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8063" y="2438400"/>
            <a:ext cx="2536208" cy="413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9218" name="Picture 2" descr="Kada smo sretni tražimo određenu vrstu ljudi za druženje. Znate li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1085">
            <a:off x="575836" y="3088389"/>
            <a:ext cx="3163726" cy="1692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Round Diagonal Corner Rectangle 10"/>
          <p:cNvSpPr/>
          <p:nvPr/>
        </p:nvSpPr>
        <p:spPr>
          <a:xfrm>
            <a:off x="1409701" y="1944103"/>
            <a:ext cx="2527638" cy="80210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Licem u lice baš i ne neko vrijeme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6019800" y="1056780"/>
            <a:ext cx="2626895" cy="10722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Ali ima puno drugih mogućnosti:</a:t>
            </a:r>
          </a:p>
        </p:txBody>
      </p:sp>
      <p:sp>
        <p:nvSpPr>
          <p:cNvPr id="12" name="AutoShape 4" descr="Varaždinske vijesti - Od 30. travnja roaming u zemljama EU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224" name="Picture 8" descr="Emocionalno prejedanje može biti opas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2086">
            <a:off x="6019800" y="2872084"/>
            <a:ext cx="3023776" cy="1700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28" name="Picture 12" descr="Salute: allarme voti a scuola per sms-mania, ecco sintomi negli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2086">
            <a:off x="9096911" y="2746208"/>
            <a:ext cx="2739357" cy="1826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30" name="Picture 14" descr="Microsoft's new 50-person group video chat feature for Skype exit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2086">
            <a:off x="6267450" y="4829907"/>
            <a:ext cx="2682109" cy="2011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32" name="Picture 16" descr="Društvene mreže i igre katastrofalno utječu na zdravlje djece | PC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2086">
            <a:off x="9062979" y="783709"/>
            <a:ext cx="2746375" cy="16546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34" name="Picture 18" descr="6 vrsta kršćanskih prijatelja koja ne trebate bit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3841">
            <a:off x="278306" y="4498634"/>
            <a:ext cx="2893757" cy="1928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22" name="Straight Connector 21"/>
          <p:cNvCxnSpPr/>
          <p:nvPr/>
        </p:nvCxnSpPr>
        <p:spPr>
          <a:xfrm>
            <a:off x="320842" y="1812758"/>
            <a:ext cx="3793958" cy="385010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3242" y="1965158"/>
            <a:ext cx="3793958" cy="385010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20842" y="2438401"/>
            <a:ext cx="4058653" cy="40414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 Diagonal Corner Rectangle 25"/>
          <p:cNvSpPr/>
          <p:nvPr/>
        </p:nvSpPr>
        <p:spPr>
          <a:xfrm>
            <a:off x="9147181" y="5372100"/>
            <a:ext cx="2757064" cy="1214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Odredi si s prijateljima dio dana koji ćete odvojiti za druženje</a:t>
            </a:r>
          </a:p>
        </p:txBody>
      </p:sp>
    </p:spTree>
    <p:extLst>
      <p:ext uri="{BB962C8B-B14F-4D97-AF65-F5344CB8AC3E}">
        <p14:creationId xmlns:p14="http://schemas.microsoft.com/office/powerpoint/2010/main" val="39451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Pazi! Ukućani bi ti mogli jako ići na živce. </a:t>
            </a:r>
            <a:r>
              <a:rPr lang="hr-HR" b="1" dirty="0"/>
              <a:t>Izbjegavaj svađe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</p:txBody>
      </p:sp>
      <p:sp>
        <p:nvSpPr>
          <p:cNvPr id="4" name="Wave 3"/>
          <p:cNvSpPr/>
          <p:nvPr/>
        </p:nvSpPr>
        <p:spPr>
          <a:xfrm>
            <a:off x="419100" y="2319561"/>
            <a:ext cx="6686550" cy="229053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Iako znaš da si sretnik koji nije potpuno sam, budi spreman na povećanu mogućnost  prepirki i svađa. Čak i sa onima koje jako voliš.</a:t>
            </a:r>
          </a:p>
        </p:txBody>
      </p:sp>
      <p:pic>
        <p:nvPicPr>
          <p:cNvPr id="10242" name="Picture 2" descr="Kako se nositi s (ne)prijateljstvom, obitelji i rodbinom? / Novi 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488" y="3551440"/>
            <a:ext cx="3679212" cy="2286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nger and violence among adolescents - Millennium India Educatio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12" y="4552950"/>
            <a:ext cx="2607645" cy="2143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78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5702" y="2403472"/>
            <a:ext cx="866138" cy="519263"/>
          </a:xfrm>
        </p:spPr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1266" name="Picture 2" descr="Leadership Challenges in Linear Thinkers — Blog | Jody Michael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874" y="4537"/>
            <a:ext cx="3402242" cy="16863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uration 2020 Diary X Tribe Skincare (Tropical Paradise) - Sain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233" y="4543472"/>
            <a:ext cx="2249607" cy="22496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Ti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88" y="2922735"/>
            <a:ext cx="3216678" cy="21461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ave 11"/>
          <p:cNvSpPr/>
          <p:nvPr/>
        </p:nvSpPr>
        <p:spPr>
          <a:xfrm>
            <a:off x="109764" y="4572000"/>
            <a:ext cx="6652986" cy="2133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Idi vježbat! </a:t>
            </a:r>
            <a:r>
              <a:rPr lang="hr-HR" sz="2400" dirty="0" smtClean="0"/>
              <a:t> </a:t>
            </a:r>
            <a:r>
              <a:rPr lang="hr-HR" sz="2400" dirty="0"/>
              <a:t>Istegni se!Nakon toga će ti raspoloženje sigurno biti bolje.</a:t>
            </a:r>
          </a:p>
        </p:txBody>
      </p:sp>
      <p:sp>
        <p:nvSpPr>
          <p:cNvPr id="13" name="Teardrop 12"/>
          <p:cNvSpPr/>
          <p:nvPr/>
        </p:nvSpPr>
        <p:spPr>
          <a:xfrm rot="20069805">
            <a:off x="95250" y="647699"/>
            <a:ext cx="4000500" cy="384654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Možeš se samo udaljiti od drugih 15-tak minuta, razmisliti što te ljuti, umiriti se...</a:t>
            </a:r>
          </a:p>
          <a:p>
            <a:pPr algn="ctr"/>
            <a:r>
              <a:rPr lang="hr-HR" sz="2400" dirty="0"/>
              <a:t>Nasmješiti se i nakon toga se obično razlog za svađu više ne čini toliko važan</a:t>
            </a:r>
          </a:p>
        </p:txBody>
      </p:sp>
      <p:sp>
        <p:nvSpPr>
          <p:cNvPr id="14" name="Teardrop 13"/>
          <p:cNvSpPr/>
          <p:nvPr/>
        </p:nvSpPr>
        <p:spPr>
          <a:xfrm rot="513485">
            <a:off x="7543800" y="1238249"/>
            <a:ext cx="4000500" cy="384654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Neki kažu da im je u takvim situacijama pomoglo pisanje dnevnika svojih razmišljanja, osjećaja, ideja...</a:t>
            </a:r>
          </a:p>
        </p:txBody>
      </p:sp>
    </p:spTree>
    <p:extLst>
      <p:ext uri="{BB962C8B-B14F-4D97-AF65-F5344CB8AC3E}">
        <p14:creationId xmlns:p14="http://schemas.microsoft.com/office/powerpoint/2010/main" val="215921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568345"/>
            <a:ext cx="11228021" cy="1560716"/>
          </a:xfrm>
        </p:spPr>
        <p:txBody>
          <a:bodyPr/>
          <a:lstStyle/>
          <a:p>
            <a:pPr algn="ctr"/>
            <a:r>
              <a:rPr lang="hr-HR" dirty="0"/>
              <a:t>Ne zaboravimo: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308" y="2374232"/>
            <a:ext cx="9362492" cy="2885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28130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0" y="0"/>
            <a:ext cx="9704021" cy="2129061"/>
          </a:xfrm>
        </p:spPr>
        <p:txBody>
          <a:bodyPr/>
          <a:lstStyle/>
          <a:p>
            <a:r>
              <a:rPr lang="hr-HR" dirty="0"/>
              <a:t>I za kraj...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1" y="2438400"/>
            <a:ext cx="4028574" cy="3651504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4476" y="-476250"/>
            <a:ext cx="3978424" cy="5467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Flowchart: Sequential Access Storage 4"/>
          <p:cNvSpPr/>
          <p:nvPr/>
        </p:nvSpPr>
        <p:spPr>
          <a:xfrm>
            <a:off x="76200" y="838200"/>
            <a:ext cx="6591300" cy="4428085"/>
          </a:xfrm>
          <a:prstGeom prst="flowChartMagneticTape">
            <a:avLst/>
          </a:prstGeom>
          <a:solidFill>
            <a:srgbClr val="CC86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Tvoja školska ambulanta i dalje radi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Možemo porazgovarati o svemu što te muči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Istina je da smo odrasli, tebi smo pomalo i stari, ali vjeruj, znamo se koristiti kompjuterima, mobitelima, dopisivati se...I baš nam nekako falite.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Slobodno nazovi ili piši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959890" y="5266285"/>
            <a:ext cx="3744381" cy="1432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r-HR" sz="2000" b="1" dirty="0"/>
              <a:t>AMBULANTA </a:t>
            </a:r>
            <a:r>
              <a:rPr lang="en-US" sz="2000" b="1" dirty="0" smtClean="0"/>
              <a:t>SUŠAK</a:t>
            </a:r>
            <a:endParaRPr lang="hr-HR" sz="2000" b="1" dirty="0"/>
          </a:p>
          <a:p>
            <a:pPr algn="ctr">
              <a:defRPr/>
            </a:pPr>
            <a:r>
              <a:rPr lang="en-US" sz="2000" dirty="0" smtClean="0"/>
              <a:t>Sandro </a:t>
            </a:r>
            <a:r>
              <a:rPr lang="en-US" sz="2000" dirty="0" err="1" smtClean="0"/>
              <a:t>Kresina</a:t>
            </a:r>
            <a:endParaRPr lang="hr-HR" sz="2000" dirty="0"/>
          </a:p>
          <a:p>
            <a:pPr algn="ctr">
              <a:defRPr/>
            </a:pPr>
            <a:r>
              <a:rPr lang="en-US" sz="2000" dirty="0" smtClean="0"/>
              <a:t>091 203 0817</a:t>
            </a:r>
            <a:endParaRPr lang="hr-HR" sz="2000" dirty="0"/>
          </a:p>
          <a:p>
            <a:pPr algn="ctr">
              <a:defRPr/>
            </a:pPr>
            <a:r>
              <a:rPr lang="en-US" sz="2000" smtClean="0"/>
              <a:t>sandro.kresina@zzjzpgz.hr</a:t>
            </a:r>
            <a:endParaRPr lang="hr-HR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225590" y="5361535"/>
            <a:ext cx="3744381" cy="1432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r-HR" sz="2000" b="1" dirty="0"/>
              <a:t>SAVJETOVALIŠTE PSIHOLOGA</a:t>
            </a:r>
          </a:p>
          <a:p>
            <a:pPr algn="ctr">
              <a:defRPr/>
            </a:pPr>
            <a:r>
              <a:rPr lang="hr-HR" sz="2000" b="1" dirty="0"/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2131941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59" y="254833"/>
            <a:ext cx="8281856" cy="1560716"/>
          </a:xfrm>
        </p:spPr>
        <p:txBody>
          <a:bodyPr>
            <a:normAutofit/>
          </a:bodyPr>
          <a:lstStyle/>
          <a:p>
            <a:r>
              <a:rPr lang="hr-HR" dirty="0"/>
              <a:t>Rečeno nam je da ostanemo u svojim domovima. I što sad?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58" y="1564747"/>
            <a:ext cx="11538814" cy="4986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/>
              <a:t>Nekima je to ostvarenje sna. </a:t>
            </a:r>
            <a:endParaRPr lang="hr-HR" sz="3200" b="1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r>
              <a:rPr lang="hr-HR" sz="2400" b="1" i="1" dirty="0">
                <a:sym typeface="Wingdings" panose="05000000000000000000" pitchFamily="2" charset="2"/>
              </a:rPr>
              <a:t> E PA SLOBODNO UŽIVAJTE, SRETNO!  </a:t>
            </a:r>
          </a:p>
          <a:p>
            <a:pPr marL="0" indent="0">
              <a:buNone/>
            </a:pPr>
            <a:r>
              <a:rPr lang="hr-HR" sz="2400" b="1" i="1" dirty="0">
                <a:sym typeface="Wingdings" panose="05000000000000000000" pitchFamily="2" charset="2"/>
              </a:rPr>
              <a:t>ALI IPAK MALO PRELETITE PO OVOJ PREZENTACIJI!!!</a:t>
            </a:r>
            <a:endParaRPr lang="hr-HR" sz="2400" b="1" i="1" dirty="0"/>
          </a:p>
          <a:p>
            <a:endParaRPr lang="hr-HR" i="1" dirty="0"/>
          </a:p>
        </p:txBody>
      </p:sp>
      <p:sp>
        <p:nvSpPr>
          <p:cNvPr id="5" name="Oblačić za misli: oblak 4">
            <a:extLst>
              <a:ext uri="{FF2B5EF4-FFF2-40B4-BE49-F238E27FC236}">
                <a16:creationId xmlns:a16="http://schemas.microsoft.com/office/drawing/2014/main" id="{21C948FF-E729-45CC-9495-6D0147A44902}"/>
              </a:ext>
            </a:extLst>
          </p:cNvPr>
          <p:cNvSpPr/>
          <p:nvPr/>
        </p:nvSpPr>
        <p:spPr>
          <a:xfrm>
            <a:off x="165458" y="4153987"/>
            <a:ext cx="2255520" cy="1139266"/>
          </a:xfrm>
          <a:prstGeom prst="cloudCallout">
            <a:avLst>
              <a:gd name="adj1" fmla="val 106194"/>
              <a:gd name="adj2" fmla="val -12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Napokon ne moram trčati na sve moguće obaveze</a:t>
            </a:r>
            <a:endParaRPr lang="en-US" sz="1400" dirty="0"/>
          </a:p>
        </p:txBody>
      </p:sp>
      <p:sp>
        <p:nvSpPr>
          <p:cNvPr id="7" name="Oblačić za misli: oblak 6">
            <a:extLst>
              <a:ext uri="{FF2B5EF4-FFF2-40B4-BE49-F238E27FC236}">
                <a16:creationId xmlns:a16="http://schemas.microsoft.com/office/drawing/2014/main" id="{6C3A55E4-57C8-41AC-AC6E-907A2C56BA1B}"/>
              </a:ext>
            </a:extLst>
          </p:cNvPr>
          <p:cNvSpPr/>
          <p:nvPr/>
        </p:nvSpPr>
        <p:spPr>
          <a:xfrm>
            <a:off x="6971220" y="5490758"/>
            <a:ext cx="2137946" cy="1139266"/>
          </a:xfrm>
          <a:prstGeom prst="cloudCallout">
            <a:avLst>
              <a:gd name="adj1" fmla="val -47334"/>
              <a:gd name="adj2" fmla="val -81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Mogu spavati do kad hoću</a:t>
            </a:r>
            <a:endParaRPr lang="en-US" sz="1400" dirty="0"/>
          </a:p>
        </p:txBody>
      </p:sp>
      <p:sp>
        <p:nvSpPr>
          <p:cNvPr id="8" name="Oblačić za misli: oblak 7">
            <a:extLst>
              <a:ext uri="{FF2B5EF4-FFF2-40B4-BE49-F238E27FC236}">
                <a16:creationId xmlns:a16="http://schemas.microsoft.com/office/drawing/2014/main" id="{63EEB414-A3AF-4A0D-9C56-75A8931596BD}"/>
              </a:ext>
            </a:extLst>
          </p:cNvPr>
          <p:cNvSpPr/>
          <p:nvPr/>
        </p:nvSpPr>
        <p:spPr>
          <a:xfrm>
            <a:off x="9309477" y="3866598"/>
            <a:ext cx="2103120" cy="1139266"/>
          </a:xfrm>
          <a:prstGeom prst="cloudCallout">
            <a:avLst>
              <a:gd name="adj1" fmla="val -86257"/>
              <a:gd name="adj2" fmla="val 12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Ne moram slušati i gledati nastavnike</a:t>
            </a:r>
            <a:endParaRPr lang="en-US" sz="1400" dirty="0"/>
          </a:p>
        </p:txBody>
      </p:sp>
      <p:sp>
        <p:nvSpPr>
          <p:cNvPr id="9" name="Oblačić za misli: oblak 8">
            <a:extLst>
              <a:ext uri="{FF2B5EF4-FFF2-40B4-BE49-F238E27FC236}">
                <a16:creationId xmlns:a16="http://schemas.microsoft.com/office/drawing/2014/main" id="{363C9A76-8431-4669-88F0-DE7AA5C005E6}"/>
              </a:ext>
            </a:extLst>
          </p:cNvPr>
          <p:cNvSpPr/>
          <p:nvPr/>
        </p:nvSpPr>
        <p:spPr>
          <a:xfrm>
            <a:off x="9026447" y="2442746"/>
            <a:ext cx="2103120" cy="1139266"/>
          </a:xfrm>
          <a:prstGeom prst="cloudCallout">
            <a:avLst>
              <a:gd name="adj1" fmla="val -78804"/>
              <a:gd name="adj2" fmla="val 441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Ne moram gledati one bezveznjake iz razreda</a:t>
            </a:r>
            <a:endParaRPr lang="en-US" sz="1400" dirty="0"/>
          </a:p>
        </p:txBody>
      </p:sp>
      <p:sp>
        <p:nvSpPr>
          <p:cNvPr id="10" name="Oblačić za misli: oblak 9">
            <a:extLst>
              <a:ext uri="{FF2B5EF4-FFF2-40B4-BE49-F238E27FC236}">
                <a16:creationId xmlns:a16="http://schemas.microsoft.com/office/drawing/2014/main" id="{AC8791B9-9E29-4639-AF54-ABF125075BC9}"/>
              </a:ext>
            </a:extLst>
          </p:cNvPr>
          <p:cNvSpPr/>
          <p:nvPr/>
        </p:nvSpPr>
        <p:spPr>
          <a:xfrm>
            <a:off x="1445618" y="2638688"/>
            <a:ext cx="2103120" cy="1149547"/>
          </a:xfrm>
          <a:prstGeom prst="cloudCallout">
            <a:avLst>
              <a:gd name="adj1" fmla="val 87035"/>
              <a:gd name="adj2" fmla="val 26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Ne moram se šminkati, češljati, paziti što ću obući…</a:t>
            </a:r>
            <a:endParaRPr lang="en-US" sz="1400" dirty="0"/>
          </a:p>
        </p:txBody>
      </p:sp>
      <p:sp>
        <p:nvSpPr>
          <p:cNvPr id="11" name="Oblačić za misli: oblak 10">
            <a:extLst>
              <a:ext uri="{FF2B5EF4-FFF2-40B4-BE49-F238E27FC236}">
                <a16:creationId xmlns:a16="http://schemas.microsoft.com/office/drawing/2014/main" id="{A5D21810-9B05-4155-885B-DA3CA8C9E2BD}"/>
              </a:ext>
            </a:extLst>
          </p:cNvPr>
          <p:cNvSpPr/>
          <p:nvPr/>
        </p:nvSpPr>
        <p:spPr>
          <a:xfrm>
            <a:off x="8447315" y="676283"/>
            <a:ext cx="2103120" cy="1139266"/>
          </a:xfrm>
          <a:prstGeom prst="cloudCallout">
            <a:avLst>
              <a:gd name="adj1" fmla="val -51682"/>
              <a:gd name="adj2" fmla="val 121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Mogu ići spavati kad hoću</a:t>
            </a:r>
            <a:endParaRPr lang="en-US" sz="1400" dirty="0"/>
          </a:p>
        </p:txBody>
      </p:sp>
      <p:pic>
        <p:nvPicPr>
          <p:cNvPr id="1026" name="Picture 2" descr="Perth Circumcision Doctor for Boys &amp; Teens - Gentle Procedures Clinic">
            <a:extLst>
              <a:ext uri="{FF2B5EF4-FFF2-40B4-BE49-F238E27FC236}">
                <a16:creationId xmlns:a16="http://schemas.microsoft.com/office/drawing/2014/main" id="{BE4D0DB8-1D85-4F35-875C-29AC829E9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466" y="2271556"/>
            <a:ext cx="2447508" cy="16337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4C28210B-2D1C-4003-B027-6EABD9BD2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312" y="3634202"/>
            <a:ext cx="2565199" cy="1659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570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59" y="254833"/>
            <a:ext cx="8281856" cy="1560716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2" y="1410789"/>
            <a:ext cx="11530100" cy="51408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3200" b="1" dirty="0"/>
              <a:t>Neke će to ispuniti strahom i očajem . </a:t>
            </a:r>
            <a:endParaRPr lang="hr-HR" sz="3200" b="1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r-HR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r-HR" sz="2800" b="1" i="1" dirty="0">
                <a:sym typeface="Wingdings" panose="05000000000000000000" pitchFamily="2" charset="2"/>
              </a:rPr>
              <a:t> ONDA JE OVA PREZENTACIJA ZA VAS</a:t>
            </a:r>
            <a:endParaRPr lang="hr-HR" sz="2800" b="1" i="1" dirty="0"/>
          </a:p>
          <a:p>
            <a:endParaRPr lang="hr-HR" i="1" dirty="0"/>
          </a:p>
        </p:txBody>
      </p:sp>
      <p:sp>
        <p:nvSpPr>
          <p:cNvPr id="5" name="Oblačić za misli: oblak 4">
            <a:extLst>
              <a:ext uri="{FF2B5EF4-FFF2-40B4-BE49-F238E27FC236}">
                <a16:creationId xmlns:a16="http://schemas.microsoft.com/office/drawing/2014/main" id="{21C948FF-E729-45CC-9495-6D0147A44902}"/>
              </a:ext>
            </a:extLst>
          </p:cNvPr>
          <p:cNvSpPr/>
          <p:nvPr/>
        </p:nvSpPr>
        <p:spPr>
          <a:xfrm>
            <a:off x="165458" y="4153987"/>
            <a:ext cx="2255520" cy="1139266"/>
          </a:xfrm>
          <a:prstGeom prst="cloudCallout">
            <a:avLst>
              <a:gd name="adj1" fmla="val 69997"/>
              <a:gd name="adj2" fmla="val 44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Fale mi prijatelji.</a:t>
            </a:r>
            <a:endParaRPr lang="en-US" sz="1400" dirty="0"/>
          </a:p>
        </p:txBody>
      </p:sp>
      <p:sp>
        <p:nvSpPr>
          <p:cNvPr id="7" name="Oblačić za misli: oblak 6">
            <a:extLst>
              <a:ext uri="{FF2B5EF4-FFF2-40B4-BE49-F238E27FC236}">
                <a16:creationId xmlns:a16="http://schemas.microsoft.com/office/drawing/2014/main" id="{6C3A55E4-57C8-41AC-AC6E-907A2C56BA1B}"/>
              </a:ext>
            </a:extLst>
          </p:cNvPr>
          <p:cNvSpPr/>
          <p:nvPr/>
        </p:nvSpPr>
        <p:spPr>
          <a:xfrm>
            <a:off x="6405162" y="5490758"/>
            <a:ext cx="2103120" cy="1139266"/>
          </a:xfrm>
          <a:prstGeom prst="cloudCallout">
            <a:avLst>
              <a:gd name="adj1" fmla="val -47334"/>
              <a:gd name="adj2" fmla="val -81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Želim trenirati.</a:t>
            </a:r>
            <a:endParaRPr lang="en-US" sz="1400" dirty="0"/>
          </a:p>
        </p:txBody>
      </p:sp>
      <p:sp>
        <p:nvSpPr>
          <p:cNvPr id="8" name="Oblačić za misli: oblak 7">
            <a:extLst>
              <a:ext uri="{FF2B5EF4-FFF2-40B4-BE49-F238E27FC236}">
                <a16:creationId xmlns:a16="http://schemas.microsoft.com/office/drawing/2014/main" id="{63EEB414-A3AF-4A0D-9C56-75A8931596BD}"/>
              </a:ext>
            </a:extLst>
          </p:cNvPr>
          <p:cNvSpPr/>
          <p:nvPr/>
        </p:nvSpPr>
        <p:spPr>
          <a:xfrm>
            <a:off x="9309477" y="3866598"/>
            <a:ext cx="2103120" cy="1139266"/>
          </a:xfrm>
          <a:prstGeom prst="cloudCallout">
            <a:avLst>
              <a:gd name="adj1" fmla="val -86257"/>
              <a:gd name="adj2" fmla="val 12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Moram gledati članove svoje obitelji po cijele dane.</a:t>
            </a:r>
            <a:endParaRPr lang="en-US" sz="1400" dirty="0"/>
          </a:p>
        </p:txBody>
      </p:sp>
      <p:sp>
        <p:nvSpPr>
          <p:cNvPr id="9" name="Oblačić za misli: oblak 8">
            <a:extLst>
              <a:ext uri="{FF2B5EF4-FFF2-40B4-BE49-F238E27FC236}">
                <a16:creationId xmlns:a16="http://schemas.microsoft.com/office/drawing/2014/main" id="{363C9A76-8431-4669-88F0-DE7AA5C005E6}"/>
              </a:ext>
            </a:extLst>
          </p:cNvPr>
          <p:cNvSpPr/>
          <p:nvPr/>
        </p:nvSpPr>
        <p:spPr>
          <a:xfrm>
            <a:off x="9026447" y="2442746"/>
            <a:ext cx="2103120" cy="1139266"/>
          </a:xfrm>
          <a:prstGeom prst="cloudCallout">
            <a:avLst>
              <a:gd name="adj1" fmla="val -78804"/>
              <a:gd name="adj2" fmla="val 441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Hoću li uspjeti imati onakve ocjene kakve želim?</a:t>
            </a:r>
            <a:endParaRPr lang="en-US" sz="1400" dirty="0"/>
          </a:p>
        </p:txBody>
      </p:sp>
      <p:sp>
        <p:nvSpPr>
          <p:cNvPr id="10" name="Oblačić za misli: oblak 9">
            <a:extLst>
              <a:ext uri="{FF2B5EF4-FFF2-40B4-BE49-F238E27FC236}">
                <a16:creationId xmlns:a16="http://schemas.microsoft.com/office/drawing/2014/main" id="{AC8791B9-9E29-4639-AF54-ABF125075BC9}"/>
              </a:ext>
            </a:extLst>
          </p:cNvPr>
          <p:cNvSpPr/>
          <p:nvPr/>
        </p:nvSpPr>
        <p:spPr>
          <a:xfrm>
            <a:off x="1445618" y="2638688"/>
            <a:ext cx="2103120" cy="1149547"/>
          </a:xfrm>
          <a:prstGeom prst="cloudCallout">
            <a:avLst>
              <a:gd name="adj1" fmla="val 86000"/>
              <a:gd name="adj2" fmla="val 36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Kako ćemo izdržati bez šetnji i druženja?</a:t>
            </a:r>
            <a:endParaRPr lang="en-US" sz="1400" dirty="0"/>
          </a:p>
        </p:txBody>
      </p:sp>
      <p:sp>
        <p:nvSpPr>
          <p:cNvPr id="11" name="Oblačić za misli: oblak 10">
            <a:extLst>
              <a:ext uri="{FF2B5EF4-FFF2-40B4-BE49-F238E27FC236}">
                <a16:creationId xmlns:a16="http://schemas.microsoft.com/office/drawing/2014/main" id="{A5D21810-9B05-4155-885B-DA3CA8C9E2BD}"/>
              </a:ext>
            </a:extLst>
          </p:cNvPr>
          <p:cNvSpPr/>
          <p:nvPr/>
        </p:nvSpPr>
        <p:spPr>
          <a:xfrm>
            <a:off x="8634559" y="744568"/>
            <a:ext cx="2103120" cy="1139266"/>
          </a:xfrm>
          <a:prstGeom prst="cloudCallout">
            <a:avLst>
              <a:gd name="adj1" fmla="val -69280"/>
              <a:gd name="adj2" fmla="val 92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i="1" dirty="0"/>
              <a:t>Nije mi jasno što se očekuje od mene u ovakvoj školi.</a:t>
            </a:r>
            <a:endParaRPr lang="en-US" sz="1400" dirty="0"/>
          </a:p>
        </p:txBody>
      </p:sp>
      <p:pic>
        <p:nvPicPr>
          <p:cNvPr id="2050" name="Picture 2" descr="Teen Talk: My sister is addicted to playing online games - Teen ...">
            <a:extLst>
              <a:ext uri="{FF2B5EF4-FFF2-40B4-BE49-F238E27FC236}">
                <a16:creationId xmlns:a16="http://schemas.microsoft.com/office/drawing/2014/main" id="{09CB8BF2-DED1-4E4C-BF95-C4D0B6744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65" y="2255129"/>
            <a:ext cx="3530222" cy="2347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ad student | Premium Photo">
            <a:extLst>
              <a:ext uri="{FF2B5EF4-FFF2-40B4-BE49-F238E27FC236}">
                <a16:creationId xmlns:a16="http://schemas.microsoft.com/office/drawing/2014/main" id="{DA4B9035-242E-4123-AAEC-87B7515E5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78" y="3812589"/>
            <a:ext cx="3053672" cy="2034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98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337020"/>
            <a:ext cx="8897565" cy="1705139"/>
          </a:xfrm>
        </p:spPr>
        <p:txBody>
          <a:bodyPr/>
          <a:lstStyle/>
          <a:p>
            <a:r>
              <a:rPr lang="hr-HR" dirty="0"/>
              <a:t>ZAŠTO SMO LOŠE?</a:t>
            </a:r>
            <a:br>
              <a:rPr lang="hr-HR" dirty="0"/>
            </a:br>
            <a:r>
              <a:rPr lang="hr-HR" dirty="0"/>
              <a:t>JE LI TO NORMALNO?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b="1" dirty="0"/>
          </a:p>
        </p:txBody>
      </p:sp>
      <p:sp>
        <p:nvSpPr>
          <p:cNvPr id="4" name="Oblak 3">
            <a:extLst>
              <a:ext uri="{FF2B5EF4-FFF2-40B4-BE49-F238E27FC236}">
                <a16:creationId xmlns:a16="http://schemas.microsoft.com/office/drawing/2014/main" id="{CEC2B8E1-F9EA-488F-8B68-52A1455D2F7B}"/>
              </a:ext>
            </a:extLst>
          </p:cNvPr>
          <p:cNvSpPr/>
          <p:nvPr/>
        </p:nvSpPr>
        <p:spPr>
          <a:xfrm>
            <a:off x="696685" y="1942010"/>
            <a:ext cx="5172891" cy="20465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r>
              <a:rPr lang="hr-HR" dirty="0"/>
              <a:t>    IZOLACIJA radi protiv osnovne ljudske potrebe da kad nam je teško utjehu tražimo u većoj grupi.</a:t>
            </a:r>
          </a:p>
          <a:p>
            <a:pPr algn="ctr"/>
            <a:endParaRPr lang="en-US" dirty="0"/>
          </a:p>
        </p:txBody>
      </p:sp>
      <p:sp>
        <p:nvSpPr>
          <p:cNvPr id="5" name="Oblak 4">
            <a:extLst>
              <a:ext uri="{FF2B5EF4-FFF2-40B4-BE49-F238E27FC236}">
                <a16:creationId xmlns:a16="http://schemas.microsoft.com/office/drawing/2014/main" id="{4AA45836-932E-45C0-83DE-4D1DCE43F1F5}"/>
              </a:ext>
            </a:extLst>
          </p:cNvPr>
          <p:cNvSpPr/>
          <p:nvPr/>
        </p:nvSpPr>
        <p:spPr>
          <a:xfrm>
            <a:off x="448489" y="4236727"/>
            <a:ext cx="5172891" cy="20465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  <a:p>
            <a:pPr algn="ctr"/>
            <a:r>
              <a:rPr lang="hr-HR" dirty="0"/>
              <a:t>Nekada je to obitelj, ali često nam trebaju prijatelji ili susjedi.</a:t>
            </a:r>
          </a:p>
          <a:p>
            <a:pPr algn="ctr"/>
            <a:endParaRPr lang="en-US" dirty="0"/>
          </a:p>
        </p:txBody>
      </p:sp>
      <p:sp>
        <p:nvSpPr>
          <p:cNvPr id="6" name="Oblak 5">
            <a:extLst>
              <a:ext uri="{FF2B5EF4-FFF2-40B4-BE49-F238E27FC236}">
                <a16:creationId xmlns:a16="http://schemas.microsoft.com/office/drawing/2014/main" id="{494C922E-C0DC-4939-A86C-F4D8651CA449}"/>
              </a:ext>
            </a:extLst>
          </p:cNvPr>
          <p:cNvSpPr/>
          <p:nvPr/>
        </p:nvSpPr>
        <p:spPr>
          <a:xfrm>
            <a:off x="6644663" y="4397836"/>
            <a:ext cx="5172891" cy="20465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  <a:p>
            <a:pPr algn="ctr"/>
            <a:r>
              <a:rPr lang="hr-HR" dirty="0"/>
              <a:t>A sad smo svi pod stresom, zar ne? Svijetu prijeti jedan grozni virus!!! Nepoznat je, ne poznaje se lijek, cjepivo... Ne znamo što će biti ako se netko nama blizak zarazi.</a:t>
            </a:r>
            <a:endParaRPr lang="en-US" dirty="0"/>
          </a:p>
        </p:txBody>
      </p:sp>
      <p:sp>
        <p:nvSpPr>
          <p:cNvPr id="7" name="Oblak 6">
            <a:extLst>
              <a:ext uri="{FF2B5EF4-FFF2-40B4-BE49-F238E27FC236}">
                <a16:creationId xmlns:a16="http://schemas.microsoft.com/office/drawing/2014/main" id="{9FBD3877-4D98-4CDE-AF20-936051DCC95C}"/>
              </a:ext>
            </a:extLst>
          </p:cNvPr>
          <p:cNvSpPr/>
          <p:nvPr/>
        </p:nvSpPr>
        <p:spPr>
          <a:xfrm>
            <a:off x="6797063" y="1955081"/>
            <a:ext cx="5172891" cy="20465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  <a:p>
            <a:pPr algn="ctr"/>
            <a:r>
              <a:rPr lang="hr-HR" dirty="0"/>
              <a:t>Mi smo društvena bića i druženje nam je mehanizam nošenja sa stresom. </a:t>
            </a:r>
          </a:p>
        </p:txBody>
      </p:sp>
    </p:spTree>
    <p:extLst>
      <p:ext uri="{BB962C8B-B14F-4D97-AF65-F5344CB8AC3E}">
        <p14:creationId xmlns:p14="http://schemas.microsoft.com/office/powerpoint/2010/main" val="76705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90F108-2655-4FE4-9450-5BF0C3612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ECE8A6-11EB-47E4-96DC-D7D9915C2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8" y="3400694"/>
            <a:ext cx="6644639" cy="31481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hr-HR" dirty="0"/>
          </a:p>
          <a:p>
            <a:pPr algn="ctr"/>
            <a:endParaRPr lang="hr-HR" dirty="0"/>
          </a:p>
          <a:p>
            <a:pPr marL="0" indent="0" algn="ctr">
              <a:buNone/>
            </a:pPr>
            <a:r>
              <a:rPr lang="hr-HR" sz="6600" b="1" dirty="0"/>
              <a:t>OSTAT ĆEMO DOMA</a:t>
            </a:r>
          </a:p>
          <a:p>
            <a:pPr algn="ctr"/>
            <a:endParaRPr lang="en-US" dirty="0"/>
          </a:p>
        </p:txBody>
      </p:sp>
      <p:sp>
        <p:nvSpPr>
          <p:cNvPr id="4" name="Oblak 3">
            <a:extLst>
              <a:ext uri="{FF2B5EF4-FFF2-40B4-BE49-F238E27FC236}">
                <a16:creationId xmlns:a16="http://schemas.microsoft.com/office/drawing/2014/main" id="{8840F510-8E75-433B-B870-72E6C8137C14}"/>
              </a:ext>
            </a:extLst>
          </p:cNvPr>
          <p:cNvSpPr/>
          <p:nvPr/>
        </p:nvSpPr>
        <p:spPr>
          <a:xfrm>
            <a:off x="418009" y="1201781"/>
            <a:ext cx="5172891" cy="20465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Pa ipak, koliko god nam trebalo društvo, napravit ćemo ono što je ispravno i što je naša dužnost.</a:t>
            </a:r>
            <a:endParaRPr lang="en-US" dirty="0"/>
          </a:p>
        </p:txBody>
      </p:sp>
      <p:sp>
        <p:nvSpPr>
          <p:cNvPr id="5" name="Oblak 4">
            <a:extLst>
              <a:ext uri="{FF2B5EF4-FFF2-40B4-BE49-F238E27FC236}">
                <a16:creationId xmlns:a16="http://schemas.microsoft.com/office/drawing/2014/main" id="{28474F10-4A1D-45B1-B469-1C9464B686D0}"/>
              </a:ext>
            </a:extLst>
          </p:cNvPr>
          <p:cNvSpPr/>
          <p:nvPr/>
        </p:nvSpPr>
        <p:spPr>
          <a:xfrm>
            <a:off x="6152617" y="1354181"/>
            <a:ext cx="5172891" cy="20465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Izdržat ćemo neko vrijeme zbog onih koji bi mogli jako stradati, zbog naših prijatelja koji su bolesni, zbog naših dobrih baka i djedova:</a:t>
            </a:r>
          </a:p>
        </p:txBody>
      </p:sp>
      <p:pic>
        <p:nvPicPr>
          <p:cNvPr id="3074" name="Picture 2" descr="Treating the Teen Cancer Patient - CHOC Children's">
            <a:extLst>
              <a:ext uri="{FF2B5EF4-FFF2-40B4-BE49-F238E27FC236}">
                <a16:creationId xmlns:a16="http://schemas.microsoft.com/office/drawing/2014/main" id="{EEB9E956-B7A8-4D20-AC55-A580686A9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033" y="3538470"/>
            <a:ext cx="3022963" cy="2015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 descr="Bake i djedovi, ne pretjerujte s miješanjem u život mladih ...">
            <a:extLst>
              <a:ext uri="{FF2B5EF4-FFF2-40B4-BE49-F238E27FC236}">
                <a16:creationId xmlns:a16="http://schemas.microsoft.com/office/drawing/2014/main" id="{B3B0F6FC-751E-4AA1-B799-C5681E8CD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872" y="4712337"/>
            <a:ext cx="2931357" cy="20153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146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sve možemo očekivati?</a:t>
            </a:r>
          </a:p>
        </p:txBody>
      </p:sp>
      <p:sp>
        <p:nvSpPr>
          <p:cNvPr id="4" name="Explosion 1 3"/>
          <p:cNvSpPr/>
          <p:nvPr/>
        </p:nvSpPr>
        <p:spPr>
          <a:xfrm>
            <a:off x="240631" y="2038312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Napet sam i zabrinut</a:t>
            </a:r>
            <a:endParaRPr lang="hr-HR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4371480" y="3532745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Imam problem sa spavanjem</a:t>
            </a:r>
            <a:endParaRPr lang="hr-HR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8237618" y="1445345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Ne mogu se usredotočiti na zadatke</a:t>
            </a:r>
            <a:endParaRPr lang="hr-HR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393031" y="2190712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Jer  ne mogu raditi ono što volim...</a:t>
            </a:r>
            <a:endParaRPr lang="hr-HR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4523880" y="3685145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Više ne znam kad trebam spavati i do kada biti u krevetu...</a:t>
            </a:r>
            <a:endParaRPr lang="hr-HR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8390018" y="1597745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Stalno mi misli idu na neke druge aktivnosti...</a:t>
            </a:r>
            <a:endParaRPr lang="hr-HR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4k00:11Group of young people on a bike trip, 4k Red Epic slow mo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178425"/>
            <a:ext cx="2282825" cy="128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inking Coffee and Stunt Growth in Children and Te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33" y="1396162"/>
            <a:ext cx="2392456" cy="17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do I know if my teen is struggling? - Original Path Counseli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837" y="4785790"/>
            <a:ext cx="2495611" cy="130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72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sve možemo očekivati?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5" name="Explosion 1 4"/>
          <p:cNvSpPr/>
          <p:nvPr/>
        </p:nvSpPr>
        <p:spPr>
          <a:xfrm>
            <a:off x="4291270" y="3645039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Ljut sam</a:t>
            </a:r>
            <a:endParaRPr lang="hr-HR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8237618" y="1445345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Osjećam se stigmatiziran</a:t>
            </a:r>
            <a:endParaRPr lang="hr-HR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906372" y="1302897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Dosadno mi je</a:t>
            </a:r>
            <a:endParaRPr lang="hr-HR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1058772" y="1455297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Jer nema prijatelja uz mene, jer  ne znam što raditi doma...</a:t>
            </a:r>
            <a:endParaRPr lang="hr-HR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4443670" y="3797439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Na ovaj virus i na sve odrasle koji mi stalno nešto naređuju...</a:t>
            </a:r>
            <a:endParaRPr lang="hr-HR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8390018" y="1597745"/>
            <a:ext cx="3641558" cy="27156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Jer je netko moj pozitivan i sad svi bježe od mene...</a:t>
            </a:r>
            <a:endParaRPr lang="hr-HR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Bored Teenager Blue – Comment Cent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797439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ips for Dealing With Violent Adolescents | LoveToKn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227" y="1777491"/>
            <a:ext cx="1623762" cy="194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y it's important to free your child from the burden of sham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09" y="4195791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96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Evo kako ćeš!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3074" name="Picture 2" descr="How are Adolescents Affected by What They Watch on TV? | Annenber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96" y="713873"/>
            <a:ext cx="3810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29389" y="1348703"/>
            <a:ext cx="3834064" cy="152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Koristi samo pouzdane izvore</a:t>
            </a:r>
          </a:p>
          <a:p>
            <a:pPr algn="ctr"/>
            <a:r>
              <a:rPr lang="hr-HR" sz="2000" b="1" dirty="0"/>
              <a:t>Ograniči čitanje ili slušanje vijesti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1789" y="3249684"/>
            <a:ext cx="9857874" cy="152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Inače bi mogao dobiti lažnu informaciju ili neku preuveličanu vijest o kojoj ćeš možda neko vrijeme moći raspraviti, čudit joj se, objavljivati, ali na kraju ćeš se ipak osjećati još gore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47006" y="5030345"/>
            <a:ext cx="10579770" cy="152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sz="2000" b="1" dirty="0"/>
          </a:p>
          <a:p>
            <a:endParaRPr lang="hr-HR" sz="2000" b="1" dirty="0"/>
          </a:p>
          <a:p>
            <a:pPr algn="ctr"/>
            <a:r>
              <a:rPr lang="hr-HR" sz="2000" dirty="0"/>
              <a:t>Na stranicama Hrvatskog zavoda za javno zdravstvo možeš naći točne informacije:</a:t>
            </a:r>
          </a:p>
          <a:p>
            <a:pPr algn="ctr"/>
            <a:r>
              <a:rPr lang="hr-HR" sz="2000" dirty="0"/>
              <a:t> </a:t>
            </a:r>
            <a:r>
              <a:rPr lang="hr-HR" sz="2000" u="sng" dirty="0">
                <a:hlinkClick r:id="rId3"/>
              </a:rPr>
              <a:t>https://www.hzjz.hr/sluzba-epidemiologija-zarazne-bolesti/koronavirus-najnovije-preporuke/</a:t>
            </a:r>
            <a:endParaRPr lang="hr-HR" sz="2000" b="1" dirty="0"/>
          </a:p>
          <a:p>
            <a:endParaRPr lang="hr-HR" sz="2000" dirty="0"/>
          </a:p>
          <a:p>
            <a:pPr algn="ctr"/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5875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2278" y="568345"/>
            <a:ext cx="5535175" cy="1560716"/>
          </a:xfrm>
        </p:spPr>
        <p:txBody>
          <a:bodyPr/>
          <a:lstStyle/>
          <a:p>
            <a:pPr algn="ctr"/>
            <a:r>
              <a:rPr lang="hr-HR" dirty="0"/>
              <a:t>Stvori si neku svoju dnevnu rutinu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Horizontal Scroll 3"/>
          <p:cNvSpPr/>
          <p:nvPr/>
        </p:nvSpPr>
        <p:spPr>
          <a:xfrm>
            <a:off x="649704" y="3260023"/>
            <a:ext cx="5502442" cy="215418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latin typeface="Bradley Hand ITC" panose="03070402050302030203" pitchFamily="66" charset="0"/>
              </a:rPr>
              <a:t>Kad si stvorimo rutinu u danu mi ustvari stvaramo osjećaj reda i svrhe u svom životu</a:t>
            </a:r>
          </a:p>
        </p:txBody>
      </p:sp>
      <p:sp>
        <p:nvSpPr>
          <p:cNvPr id="5" name="Vertical Scroll 4"/>
          <p:cNvSpPr/>
          <p:nvPr/>
        </p:nvSpPr>
        <p:spPr>
          <a:xfrm>
            <a:off x="9424734" y="1572128"/>
            <a:ext cx="2784860" cy="470835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dirty="0"/>
          </a:p>
          <a:p>
            <a:r>
              <a:rPr lang="hr-HR" sz="2000" dirty="0"/>
              <a:t>Neka ti u svakom danu ima malo:</a:t>
            </a:r>
          </a:p>
          <a:p>
            <a:r>
              <a:rPr lang="hr-HR" sz="2000" dirty="0"/>
              <a:t> učenja, </a:t>
            </a:r>
          </a:p>
          <a:p>
            <a:r>
              <a:rPr lang="hr-HR" sz="2000" dirty="0"/>
              <a:t>vježbanja, (barem 60 min) </a:t>
            </a:r>
          </a:p>
          <a:p>
            <a:r>
              <a:rPr lang="hr-HR" sz="2000" dirty="0"/>
              <a:t>ne zaboravi na hobi, </a:t>
            </a:r>
          </a:p>
          <a:p>
            <a:r>
              <a:rPr lang="hr-HR" sz="2000" dirty="0"/>
              <a:t>pomaži u kućanskim obavezama, dogovorite se tko će što raditi...</a:t>
            </a:r>
          </a:p>
        </p:txBody>
      </p:sp>
      <p:sp>
        <p:nvSpPr>
          <p:cNvPr id="8" name="Vertical Scroll 7"/>
          <p:cNvSpPr/>
          <p:nvPr/>
        </p:nvSpPr>
        <p:spPr>
          <a:xfrm>
            <a:off x="6448926" y="312821"/>
            <a:ext cx="3025488" cy="633053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/>
              <a:t>TO DO:</a:t>
            </a:r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</p:txBody>
      </p:sp>
      <p:pic>
        <p:nvPicPr>
          <p:cNvPr id="9" name="Picture 12" descr="7 Study Tips for High School Stude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877" y="1613438"/>
            <a:ext cx="1828799" cy="12191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780" y="2940201"/>
            <a:ext cx="2243130" cy="1434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4" descr="When teenagers refuse to do cho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41" y="4748374"/>
            <a:ext cx="2396458" cy="13528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21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380</TotalTime>
  <Words>854</Words>
  <Application>Microsoft Office PowerPoint</Application>
  <PresentationFormat>Široki zaslon</PresentationFormat>
  <Paragraphs>142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4" baseType="lpstr">
      <vt:lpstr>Arial</vt:lpstr>
      <vt:lpstr>Bradley Hand ITC</vt:lpstr>
      <vt:lpstr>Calibri</vt:lpstr>
      <vt:lpstr>Century Schoolbook</vt:lpstr>
      <vt:lpstr>Corbel</vt:lpstr>
      <vt:lpstr>Wingdings</vt:lpstr>
      <vt:lpstr>Feathered</vt:lpstr>
      <vt:lpstr>OSTANI DOMA!! ...kako osmisliti dan(e)...</vt:lpstr>
      <vt:lpstr>Rečeno nam je da ostanemo u svojim domovima. I što sad?</vt:lpstr>
      <vt:lpstr>PowerPoint prezentacija</vt:lpstr>
      <vt:lpstr>ZAŠTO SMO LOŠE? JE LI TO NORMALNO?</vt:lpstr>
      <vt:lpstr>PowerPoint prezentacija</vt:lpstr>
      <vt:lpstr>Što sve možemo očekivati?</vt:lpstr>
      <vt:lpstr>Što sve možemo očekivati?</vt:lpstr>
      <vt:lpstr>Evo kako ćeš!</vt:lpstr>
      <vt:lpstr>Stvori si neku svoju dnevnu rutinu </vt:lpstr>
      <vt:lpstr>Stvori si neku svoju dnevnu rutinu </vt:lpstr>
      <vt:lpstr>Kako stvaramo dnevnu rutinu? </vt:lpstr>
      <vt:lpstr>Kako stvaramo dnevnu rutinu? </vt:lpstr>
      <vt:lpstr>BUDI POVEZAN S PRIJATELJIMA</vt:lpstr>
      <vt:lpstr>Pazi! Ukućani bi ti mogli jako ići na živce. Izbjegavaj svađe </vt:lpstr>
      <vt:lpstr>PowerPoint prezentacija</vt:lpstr>
      <vt:lpstr>Ne zaboravimo:</vt:lpstr>
      <vt:lpstr>I za kraj...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OSTANI DOMA!!  ...kako osmisliti dan(e)...</dc:title>
  <dc:creator>Windows User</dc:creator>
  <cp:lastModifiedBy>Korisnik</cp:lastModifiedBy>
  <cp:revision>50</cp:revision>
  <dcterms:created xsi:type="dcterms:W3CDTF">2020-03-30T16:17:09Z</dcterms:created>
  <dcterms:modified xsi:type="dcterms:W3CDTF">2020-04-19T17:36:59Z</dcterms:modified>
</cp:coreProperties>
</file>