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63" r:id="rId3"/>
    <p:sldId id="25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9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0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01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5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04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5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3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69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0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BDDC-91AC-4033-8792-F41A21EB246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19._srpnja" TargetMode="External"/><Relationship Id="rId2" Type="http://schemas.openxmlformats.org/officeDocument/2006/relationships/hyperlink" Target="https://hr.wikipedia.org/wiki/Francuski_jez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1908.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OI_1896." TargetMode="External"/><Relationship Id="rId2" Type="http://schemas.openxmlformats.org/officeDocument/2006/relationships/hyperlink" Target="https://hr.wikipedia.org/wiki/Olimpijske_igr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ghqyliWwb4" TargetMode="External"/><Relationship Id="rId2" Type="http://schemas.openxmlformats.org/officeDocument/2006/relationships/hyperlink" Target="https://youtu.be/J2B0iR2VS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mS7daGYUaQI" TargetMode="External"/><Relationship Id="rId4" Type="http://schemas.openxmlformats.org/officeDocument/2006/relationships/hyperlink" Target="https://youtu.be/QGZ8rIy-Yt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Gimnastika" TargetMode="External"/><Relationship Id="rId2" Type="http://schemas.openxmlformats.org/officeDocument/2006/relationships/hyperlink" Target="https://hr.wikipedia.org/wiki/S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Olimpijske_igr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Ples" TargetMode="External"/><Relationship Id="rId3" Type="http://schemas.openxmlformats.org/officeDocument/2006/relationships/hyperlink" Target="https://hr.wikipedia.org/wiki/Olimpijske_igre" TargetMode="External"/><Relationship Id="rId7" Type="http://schemas.openxmlformats.org/officeDocument/2006/relationships/hyperlink" Target="https://hr.wikipedia.org/wiki/Gimnastika" TargetMode="External"/><Relationship Id="rId2" Type="http://schemas.openxmlformats.org/officeDocument/2006/relationships/hyperlink" Target="https://hr.wikipedia.org/wiki/Nogom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Plivanje" TargetMode="External"/><Relationship Id="rId5" Type="http://schemas.openxmlformats.org/officeDocument/2006/relationships/hyperlink" Target="https://hr.wikipedia.org/wiki/Sport" TargetMode="External"/><Relationship Id="rId4" Type="http://schemas.openxmlformats.org/officeDocument/2006/relationships/hyperlink" Target="https://hr.wikipedia.org/wiki/OI_2000." TargetMode="External"/><Relationship Id="rId9" Type="http://schemas.openxmlformats.org/officeDocument/2006/relationships/hyperlink" Target="https://hr.wikipedia.org/wiki/OI_1984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76BCD7-B57C-4946-91F1-D1220CB38B99}"/>
              </a:ext>
            </a:extLst>
          </p:cNvPr>
          <p:cNvSpPr txBox="1"/>
          <p:nvPr/>
        </p:nvSpPr>
        <p:spPr>
          <a:xfrm>
            <a:off x="346573" y="6272601"/>
            <a:ext cx="313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Pripremila: Nives Krošnjar, prof. TZK</a:t>
            </a: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86DEE0-8814-48E7-8DD0-70B24269D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50" y="485251"/>
            <a:ext cx="8655911" cy="6120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7D6CAD3-7763-4BD2-8985-5BCBA7432FB0}"/>
              </a:ext>
            </a:extLst>
          </p:cNvPr>
          <p:cNvSpPr txBox="1">
            <a:spLocks/>
          </p:cNvSpPr>
          <p:nvPr/>
        </p:nvSpPr>
        <p:spPr>
          <a:xfrm>
            <a:off x="2928658" y="3286394"/>
            <a:ext cx="5206246" cy="582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000" dirty="0"/>
              <a:t>i drugi vodeni sportovi</a:t>
            </a:r>
            <a:endParaRPr lang="en-US" sz="30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1CF8FB-2871-46D9-B5D8-80117D5DDA5C}"/>
              </a:ext>
            </a:extLst>
          </p:cNvPr>
          <p:cNvSpPr txBox="1">
            <a:spLocks/>
          </p:cNvSpPr>
          <p:nvPr/>
        </p:nvSpPr>
        <p:spPr>
          <a:xfrm>
            <a:off x="3017181" y="2289723"/>
            <a:ext cx="5029201" cy="950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/>
              <a:t>PLIVANJE</a:t>
            </a:r>
            <a:endParaRPr lang="en-US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2BD513-7F1B-45C7-974F-832D5B5DAC79}"/>
              </a:ext>
            </a:extLst>
          </p:cNvPr>
          <p:cNvSpPr txBox="1">
            <a:spLocks/>
          </p:cNvSpPr>
          <p:nvPr/>
        </p:nvSpPr>
        <p:spPr>
          <a:xfrm>
            <a:off x="2823882" y="4065235"/>
            <a:ext cx="5206246" cy="95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Tjelesna i zdravstvena kultura</a:t>
            </a:r>
          </a:p>
          <a:p>
            <a:r>
              <a:rPr lang="hr-HR" dirty="0"/>
              <a:t>Travanj 2020. - nastava na daljinu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487680"/>
            <a:ext cx="9133205" cy="6084570"/>
          </a:xfrm>
        </p:spPr>
        <p:txBody>
          <a:bodyPr>
            <a:normAutofit lnSpcReduction="1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FINA</a:t>
            </a:r>
            <a:r>
              <a:rPr lang="en-US" b="1" dirty="0">
                <a:solidFill>
                  <a:schemeClr val="accent1"/>
                </a:solidFill>
              </a:rPr>
              <a:t>: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vodenih</a:t>
            </a:r>
            <a:r>
              <a:rPr lang="en-US" dirty="0"/>
              <a:t> </a:t>
            </a:r>
            <a:r>
              <a:rPr lang="hr-HR" dirty="0"/>
              <a:t>s</a:t>
            </a:r>
            <a:r>
              <a:rPr lang="en-US" dirty="0" err="1"/>
              <a:t>portova</a:t>
            </a:r>
            <a:r>
              <a:rPr lang="en-US" dirty="0"/>
              <a:t> (</a:t>
            </a:r>
            <a:r>
              <a:rPr lang="en-US" dirty="0" err="1">
                <a:solidFill>
                  <a:schemeClr val="tx1"/>
                </a:solidFill>
                <a:hlinkClick r:id="rId2" tooltip="Francuski jez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fr.</a:t>
            </a:r>
            <a:r>
              <a:rPr lang="en-US" dirty="0"/>
              <a:t> Fédération </a:t>
            </a:r>
            <a:r>
              <a:rPr lang="en-US" dirty="0" err="1"/>
              <a:t>Internationale</a:t>
            </a:r>
            <a:r>
              <a:rPr lang="en-US" dirty="0"/>
              <a:t> de Natation Amateur) </a:t>
            </a:r>
            <a:r>
              <a:rPr lang="en-US" dirty="0" err="1"/>
              <a:t>krovna</a:t>
            </a:r>
            <a:r>
              <a:rPr lang="en-US" dirty="0"/>
              <a:t> je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nacionalnih</a:t>
            </a:r>
            <a:r>
              <a:rPr lang="en-US" dirty="0"/>
              <a:t> </a:t>
            </a:r>
            <a:r>
              <a:rPr lang="hr-HR" dirty="0"/>
              <a:t>s</a:t>
            </a:r>
            <a:r>
              <a:rPr lang="en-US" dirty="0" err="1"/>
              <a:t>portskih</a:t>
            </a:r>
            <a:r>
              <a:rPr lang="en-US" dirty="0"/>
              <a:t> </a:t>
            </a:r>
            <a:r>
              <a:rPr lang="en-US" dirty="0" err="1"/>
              <a:t>saveza</a:t>
            </a:r>
            <a:r>
              <a:rPr lang="en-US" dirty="0"/>
              <a:t> za </a:t>
            </a:r>
            <a:r>
              <a:rPr lang="en-US" dirty="0" err="1"/>
              <a:t>sljedeće</a:t>
            </a:r>
            <a:r>
              <a:rPr lang="en-US" dirty="0"/>
              <a:t> sport</a:t>
            </a:r>
            <a:r>
              <a:rPr lang="hr-HR" dirty="0"/>
              <a:t>o</a:t>
            </a:r>
            <a:r>
              <a:rPr lang="en-US" dirty="0" err="1"/>
              <a:t>ve</a:t>
            </a:r>
            <a:r>
              <a:rPr lang="hr-HR" dirty="0"/>
              <a:t>: </a:t>
            </a:r>
            <a:r>
              <a:rPr lang="en-US" dirty="0" err="1"/>
              <a:t>Plivanje</a:t>
            </a:r>
            <a:r>
              <a:rPr lang="en-US" dirty="0"/>
              <a:t> (u </a:t>
            </a:r>
            <a:r>
              <a:rPr lang="en-US" dirty="0" err="1"/>
              <a:t>bazenu</a:t>
            </a:r>
            <a:r>
              <a:rPr lang="en-US" dirty="0"/>
              <a:t>)</a:t>
            </a:r>
            <a:r>
              <a:rPr lang="hr-HR" dirty="0"/>
              <a:t> 												    			</a:t>
            </a:r>
            <a:r>
              <a:rPr lang="en-US" dirty="0" err="1"/>
              <a:t>Daljinsko</a:t>
            </a:r>
            <a:r>
              <a:rPr lang="en-US" dirty="0"/>
              <a:t> </a:t>
            </a:r>
            <a:r>
              <a:rPr lang="en-US" dirty="0" err="1"/>
              <a:t>plivanje</a:t>
            </a:r>
            <a:r>
              <a:rPr lang="en-US" dirty="0"/>
              <a:t> (u </a:t>
            </a:r>
            <a:r>
              <a:rPr lang="en-US" dirty="0" err="1"/>
              <a:t>otvorenim</a:t>
            </a:r>
            <a:r>
              <a:rPr lang="en-US" dirty="0"/>
              <a:t> </a:t>
            </a:r>
            <a:r>
              <a:rPr lang="en-US" dirty="0" err="1"/>
              <a:t>vodama</a:t>
            </a:r>
            <a:r>
              <a:rPr lang="en-US" dirty="0"/>
              <a:t>)</a:t>
            </a:r>
            <a:r>
              <a:rPr lang="hr-HR" dirty="0"/>
              <a:t> 							      			</a:t>
            </a:r>
            <a:r>
              <a:rPr lang="en-US" dirty="0" err="1"/>
              <a:t>Skokov</a:t>
            </a:r>
            <a:r>
              <a:rPr lang="hr-HR" dirty="0"/>
              <a:t>e</a:t>
            </a:r>
            <a:r>
              <a:rPr lang="en-US" dirty="0"/>
              <a:t> u </a:t>
            </a:r>
            <a:r>
              <a:rPr lang="en-US" dirty="0" err="1"/>
              <a:t>vodu</a:t>
            </a:r>
            <a:r>
              <a:rPr lang="en-US" dirty="0"/>
              <a:t> (s </a:t>
            </a:r>
            <a:r>
              <a:rPr lang="en-US" dirty="0" err="1"/>
              <a:t>daske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tornja</a:t>
            </a:r>
            <a:r>
              <a:rPr lang="en-US" dirty="0"/>
              <a:t>)</a:t>
            </a:r>
            <a:r>
              <a:rPr lang="hr-HR" dirty="0"/>
              <a:t> 								          			</a:t>
            </a:r>
            <a:r>
              <a:rPr lang="en-US" dirty="0" err="1"/>
              <a:t>Vaterpolo</a:t>
            </a:r>
            <a:r>
              <a:rPr lang="hr-HR" dirty="0"/>
              <a:t> 												          					</a:t>
            </a:r>
            <a:r>
              <a:rPr lang="en-US" dirty="0" err="1"/>
              <a:t>Sinkronizirano</a:t>
            </a:r>
            <a:r>
              <a:rPr lang="en-US" dirty="0"/>
              <a:t> </a:t>
            </a:r>
            <a:r>
              <a:rPr lang="en-US" dirty="0" err="1"/>
              <a:t>plivanje</a:t>
            </a:r>
            <a:r>
              <a:rPr lang="hr-HR" dirty="0"/>
              <a:t> 									  		      			</a:t>
            </a:r>
            <a:r>
              <a:rPr lang="en-US" dirty="0"/>
              <a:t>Masters (</a:t>
            </a:r>
            <a:r>
              <a:rPr lang="en-US" dirty="0" err="1"/>
              <a:t>veterani</a:t>
            </a:r>
            <a:r>
              <a:rPr lang="en-US" dirty="0"/>
              <a:t>)</a:t>
            </a:r>
          </a:p>
          <a:p>
            <a:r>
              <a:rPr lang="en-US" dirty="0" err="1"/>
              <a:t>Utemeljena</a:t>
            </a:r>
            <a:r>
              <a:rPr lang="en-US" dirty="0"/>
              <a:t> je </a:t>
            </a:r>
            <a:r>
              <a:rPr lang="en-US" dirty="0">
                <a:solidFill>
                  <a:schemeClr val="tx1"/>
                </a:solidFill>
                <a:hlinkClick r:id="rId3" tooltip="19. srpn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19. </a:t>
            </a:r>
            <a:r>
              <a:rPr lang="en-US" dirty="0" err="1">
                <a:solidFill>
                  <a:schemeClr val="tx1"/>
                </a:solidFill>
                <a:hlinkClick r:id="rId3" tooltip="19. srpnj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srpnja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4" tooltip="1908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1908.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za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Olimpijskih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 u </a:t>
            </a:r>
            <a:r>
              <a:rPr lang="en-US" dirty="0" err="1"/>
              <a:t>Londonu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izaslanika</a:t>
            </a:r>
            <a:r>
              <a:rPr lang="en-US" dirty="0"/>
              <a:t> </a:t>
            </a:r>
            <a:r>
              <a:rPr lang="hr-HR" dirty="0"/>
              <a:t>s</a:t>
            </a:r>
            <a:r>
              <a:rPr lang="en-US" dirty="0" err="1"/>
              <a:t>portskih</a:t>
            </a:r>
            <a:r>
              <a:rPr lang="en-US" dirty="0"/>
              <a:t> </a:t>
            </a:r>
            <a:r>
              <a:rPr lang="en-US" dirty="0" err="1"/>
              <a:t>saveza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Belgije</a:t>
            </a:r>
            <a:r>
              <a:rPr lang="en-US" dirty="0"/>
              <a:t>, Danske, </a:t>
            </a:r>
            <a:r>
              <a:rPr lang="en-US" dirty="0" err="1"/>
              <a:t>Njemačke</a:t>
            </a:r>
            <a:r>
              <a:rPr lang="en-US" dirty="0"/>
              <a:t>, </a:t>
            </a:r>
            <a:r>
              <a:rPr lang="en-US" dirty="0" err="1"/>
              <a:t>Finske</a:t>
            </a:r>
            <a:r>
              <a:rPr lang="en-US" dirty="0"/>
              <a:t>, </a:t>
            </a:r>
            <a:r>
              <a:rPr lang="en-US" dirty="0" err="1"/>
              <a:t>Engleske</a:t>
            </a:r>
            <a:r>
              <a:rPr lang="en-US" dirty="0"/>
              <a:t>, </a:t>
            </a:r>
            <a:r>
              <a:rPr lang="en-US" dirty="0" err="1"/>
              <a:t>Švedske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Mađarske</a:t>
            </a:r>
            <a:r>
              <a:rPr lang="en-US" dirty="0"/>
              <a:t>.</a:t>
            </a:r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Više ćemo naučiti i ponoviti o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plivanju</a:t>
            </a:r>
            <a:r>
              <a:rPr lang="en-US" dirty="0"/>
              <a:t>. </a:t>
            </a:r>
            <a:r>
              <a:rPr lang="en-US" dirty="0" err="1"/>
              <a:t>Plivanje</a:t>
            </a:r>
            <a:r>
              <a:rPr lang="en-US" dirty="0"/>
              <a:t> je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bazičnih</a:t>
            </a:r>
            <a:r>
              <a:rPr lang="en-US" dirty="0"/>
              <a:t> </a:t>
            </a:r>
            <a:r>
              <a:rPr lang="en-US" dirty="0" err="1"/>
              <a:t>sportova</a:t>
            </a:r>
            <a:r>
              <a:rPr lang="en-US" dirty="0"/>
              <a:t> </a:t>
            </a:r>
            <a:r>
              <a:rPr lang="en-US" dirty="0" err="1"/>
              <a:t>koj</a:t>
            </a:r>
            <a:r>
              <a:rPr lang="hr-HR" dirty="0"/>
              <a:t>i</a:t>
            </a:r>
            <a:r>
              <a:rPr lang="en-US" dirty="0"/>
              <a:t> se u </a:t>
            </a:r>
            <a:r>
              <a:rPr lang="en-US" dirty="0" err="1"/>
              <a:t>različitom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sportovima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 err="1"/>
              <a:t>Vještinu</a:t>
            </a:r>
            <a:r>
              <a:rPr lang="en-US" dirty="0"/>
              <a:t> </a:t>
            </a:r>
            <a:r>
              <a:rPr lang="en-US" dirty="0" err="1"/>
              <a:t>plivanja</a:t>
            </a:r>
            <a:r>
              <a:rPr lang="en-US" dirty="0"/>
              <a:t> </a:t>
            </a:r>
            <a:r>
              <a:rPr lang="en-US" dirty="0" err="1"/>
              <a:t>poznavali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Asirci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Egipćani</a:t>
            </a:r>
            <a:r>
              <a:rPr lang="en-US" dirty="0"/>
              <a:t>. </a:t>
            </a:r>
            <a:r>
              <a:rPr lang="en-US" dirty="0" err="1"/>
              <a:t>Grci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pridavali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plivanju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dijelu</a:t>
            </a:r>
            <a:r>
              <a:rPr lang="en-US" dirty="0"/>
              <a:t> </a:t>
            </a:r>
            <a:r>
              <a:rPr lang="en-US" dirty="0" err="1"/>
              <a:t>općeg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Rimljani</a:t>
            </a:r>
            <a:r>
              <a:rPr lang="en-US" dirty="0"/>
              <a:t> </a:t>
            </a:r>
            <a:r>
              <a:rPr lang="en-US" dirty="0" err="1"/>
              <a:t>plivanje</a:t>
            </a:r>
            <a:r>
              <a:rPr lang="en-US" dirty="0"/>
              <a:t> </a:t>
            </a:r>
            <a:r>
              <a:rPr lang="en-US" dirty="0" err="1"/>
              <a:t>smatrali</a:t>
            </a:r>
            <a:r>
              <a:rPr lang="en-US" dirty="0"/>
              <a:t> </a:t>
            </a:r>
            <a:r>
              <a:rPr lang="en-US" dirty="0" err="1"/>
              <a:t>vojničkom</a:t>
            </a:r>
            <a:r>
              <a:rPr lang="en-US" dirty="0"/>
              <a:t> </a:t>
            </a:r>
            <a:r>
              <a:rPr lang="en-US" dirty="0" err="1"/>
              <a:t>vještinom</a:t>
            </a:r>
            <a:r>
              <a:rPr lang="en-US" dirty="0"/>
              <a:t>.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pisano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o </a:t>
            </a:r>
            <a:r>
              <a:rPr lang="en-US" dirty="0" err="1"/>
              <a:t>plivanju</a:t>
            </a:r>
            <a:r>
              <a:rPr lang="en-US" dirty="0"/>
              <a:t> </a:t>
            </a:r>
            <a:r>
              <a:rPr lang="en-US" dirty="0" err="1"/>
              <a:t>potječe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1538.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latinskom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. Od </a:t>
            </a:r>
            <a:r>
              <a:rPr lang="en-US" dirty="0" err="1"/>
              <a:t>tada</a:t>
            </a:r>
            <a:r>
              <a:rPr lang="hr-HR" dirty="0"/>
              <a:t>,</a:t>
            </a:r>
            <a:r>
              <a:rPr lang="en-US" dirty="0"/>
              <a:t> pa do </a:t>
            </a:r>
            <a:r>
              <a:rPr lang="en-US" dirty="0" err="1"/>
              <a:t>kraja</a:t>
            </a:r>
            <a:r>
              <a:rPr lang="en-US" dirty="0"/>
              <a:t> 18. </a:t>
            </a:r>
            <a:r>
              <a:rPr lang="en-US" dirty="0" err="1"/>
              <a:t>stoljeća</a:t>
            </a:r>
            <a:r>
              <a:rPr lang="en-US" dirty="0"/>
              <a:t>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mnoga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 o </a:t>
            </a:r>
            <a:r>
              <a:rPr lang="en-US" dirty="0" err="1"/>
              <a:t>plivanju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u </a:t>
            </a:r>
            <a:r>
              <a:rPr lang="en-US" dirty="0" err="1"/>
              <a:t>tjelesnom</a:t>
            </a:r>
            <a:r>
              <a:rPr lang="en-US" dirty="0"/>
              <a:t> </a:t>
            </a:r>
            <a:r>
              <a:rPr lang="en-US" dirty="0" err="1"/>
              <a:t>odgoju</a:t>
            </a:r>
            <a:r>
              <a:rPr lang="en-US" dirty="0"/>
              <a:t>. </a:t>
            </a:r>
            <a:endParaRPr lang="hr-HR" dirty="0"/>
          </a:p>
          <a:p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plivačko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nastalo</a:t>
            </a:r>
            <a:r>
              <a:rPr lang="en-US" dirty="0"/>
              <a:t> je u </a:t>
            </a:r>
            <a:r>
              <a:rPr lang="en-US" dirty="0" err="1"/>
              <a:t>Upsali</a:t>
            </a:r>
            <a:r>
              <a:rPr lang="en-US" dirty="0"/>
              <a:t> (</a:t>
            </a:r>
            <a:r>
              <a:rPr lang="en-US" dirty="0" err="1"/>
              <a:t>Švedska</a:t>
            </a:r>
            <a:r>
              <a:rPr lang="en-US" dirty="0"/>
              <a:t>) 1796. </a:t>
            </a:r>
            <a:r>
              <a:rPr lang="en-US" dirty="0" err="1"/>
              <a:t>godine</a:t>
            </a:r>
            <a:r>
              <a:rPr lang="hr-HR" dirty="0"/>
              <a:t>,</a:t>
            </a:r>
            <a:r>
              <a:rPr lang="en-US" dirty="0"/>
              <a:t> a </a:t>
            </a:r>
            <a:r>
              <a:rPr lang="en-US" dirty="0" err="1"/>
              <a:t>polovinom</a:t>
            </a:r>
            <a:r>
              <a:rPr lang="en-US" dirty="0"/>
              <a:t> 19. </a:t>
            </a:r>
            <a:r>
              <a:rPr lang="en-US" dirty="0" err="1"/>
              <a:t>stoljeća</a:t>
            </a:r>
            <a:r>
              <a:rPr lang="en-US" dirty="0"/>
              <a:t> </a:t>
            </a:r>
            <a:r>
              <a:rPr lang="en-US" dirty="0" err="1"/>
              <a:t>započinju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plivačkih</a:t>
            </a:r>
            <a:r>
              <a:rPr lang="en-US" dirty="0"/>
              <a:t> </a:t>
            </a:r>
            <a:r>
              <a:rPr lang="en-US" dirty="0" err="1"/>
              <a:t>stilova</a:t>
            </a:r>
            <a:r>
              <a:rPr lang="en-US" dirty="0"/>
              <a:t>. </a:t>
            </a:r>
          </a:p>
          <a:p>
            <a:endParaRPr lang="hr-HR" dirty="0"/>
          </a:p>
          <a:p>
            <a:endParaRPr lang="hr-HR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1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7EE5-311E-4827-A98B-E0AEE4C9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690" y="418783"/>
            <a:ext cx="3887153" cy="644525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accent1">
                    <a:lumMod val="75000"/>
                  </a:schemeClr>
                </a:solidFill>
              </a:rPr>
              <a:t>Ukratko o pravilima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79B-D21B-4A50-8723-B276EB34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1" y="1238250"/>
            <a:ext cx="9164320" cy="5400675"/>
          </a:xfrm>
        </p:spPr>
        <p:txBody>
          <a:bodyPr>
            <a:normAutofit/>
          </a:bodyPr>
          <a:lstStyle/>
          <a:p>
            <a:r>
              <a:rPr lang="en-US" dirty="0"/>
              <a:t>Kao sport</a:t>
            </a:r>
            <a:r>
              <a:rPr lang="hr-HR" dirty="0"/>
              <a:t>,</a:t>
            </a:r>
            <a:r>
              <a:rPr lang="en-US" dirty="0"/>
              <a:t> </a:t>
            </a:r>
            <a:r>
              <a:rPr lang="en-US" dirty="0" err="1"/>
              <a:t>plivanje</a:t>
            </a:r>
            <a:r>
              <a:rPr lang="en-US" dirty="0"/>
              <a:t> je </a:t>
            </a:r>
            <a:r>
              <a:rPr lang="hr-HR" dirty="0"/>
              <a:t>na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  <a:hlinkClick r:id="rId2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Olimpijskih</a:t>
            </a:r>
            <a:r>
              <a:rPr lang="en-US" dirty="0">
                <a:solidFill>
                  <a:schemeClr val="tx1"/>
                </a:solidFill>
                <a:hlinkClick r:id="rId2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2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igara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prvih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modernih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3" tooltip="OI 1896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1896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Ateni</a:t>
            </a:r>
            <a:r>
              <a:rPr lang="hr-HR" dirty="0"/>
              <a:t>.</a:t>
            </a:r>
            <a:r>
              <a:rPr lang="en-US" dirty="0"/>
              <a:t> </a:t>
            </a:r>
            <a:r>
              <a:rPr lang="en-US" dirty="0" err="1"/>
              <a:t>Nastupalo</a:t>
            </a:r>
            <a:r>
              <a:rPr lang="en-US" dirty="0"/>
              <a:t> se u </a:t>
            </a:r>
            <a:r>
              <a:rPr lang="en-US" dirty="0" err="1"/>
              <a:t>disciplinama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100 m </a:t>
            </a:r>
            <a:r>
              <a:rPr lang="en-US" dirty="0" err="1"/>
              <a:t>i</a:t>
            </a:r>
            <a:r>
              <a:rPr lang="en-US" dirty="0"/>
              <a:t> 1</a:t>
            </a:r>
            <a:r>
              <a:rPr lang="hr-HR" dirty="0"/>
              <a:t>.</a:t>
            </a:r>
            <a:r>
              <a:rPr lang="en-US" dirty="0"/>
              <a:t>500 m </a:t>
            </a:r>
            <a:r>
              <a:rPr lang="en-US" dirty="0" err="1"/>
              <a:t>slobodnim</a:t>
            </a:r>
            <a:r>
              <a:rPr lang="en-US" dirty="0"/>
              <a:t> </a:t>
            </a:r>
            <a:r>
              <a:rPr lang="en-US" dirty="0" err="1"/>
              <a:t>stilom</a:t>
            </a:r>
            <a:r>
              <a:rPr lang="en-US" dirty="0"/>
              <a:t> za </a:t>
            </a:r>
            <a:r>
              <a:rPr lang="en-US" dirty="0" err="1"/>
              <a:t>muškarce</a:t>
            </a:r>
            <a:r>
              <a:rPr lang="en-US" dirty="0"/>
              <a:t>. </a:t>
            </a:r>
            <a:r>
              <a:rPr lang="hr-HR" dirty="0"/>
              <a:t>Žene su u plivanju počele nastupati na V. Olimpijskim igrama </a:t>
            </a:r>
            <a:r>
              <a:rPr lang="pl-PL" dirty="0"/>
              <a:t>1912. </a:t>
            </a:r>
            <a:r>
              <a:rPr lang="hr-HR" dirty="0"/>
              <a:t>u </a:t>
            </a:r>
            <a:r>
              <a:rPr lang="en-US" dirty="0"/>
              <a:t>Stockholm</a:t>
            </a:r>
            <a:r>
              <a:rPr lang="hr-HR" dirty="0"/>
              <a:t>-u.</a:t>
            </a:r>
          </a:p>
          <a:p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prvenstva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Olimpijske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održavaju</a:t>
            </a:r>
            <a:r>
              <a:rPr lang="en-US" dirty="0"/>
              <a:t> se u </a:t>
            </a:r>
            <a:r>
              <a:rPr lang="en-US" dirty="0" err="1"/>
              <a:t>bazenima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50 </a:t>
            </a:r>
            <a:r>
              <a:rPr lang="en-US" dirty="0" err="1"/>
              <a:t>metara</a:t>
            </a:r>
            <a:r>
              <a:rPr lang="hr-HR" dirty="0"/>
              <a:t>, s 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hr-HR" dirty="0"/>
              <a:t> pruga, dok za ostala natjecanja može biti 8 pruga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Pruge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2.5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hr-HR" dirty="0"/>
              <a:t>široke. </a:t>
            </a:r>
            <a:r>
              <a:rPr lang="en-US" dirty="0"/>
              <a:t>Mali </a:t>
            </a:r>
            <a:r>
              <a:rPr lang="en-US" dirty="0" err="1"/>
              <a:t>bazeni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25 </a:t>
            </a:r>
            <a:r>
              <a:rPr lang="en-US" dirty="0" err="1"/>
              <a:t>metara</a:t>
            </a:r>
            <a:r>
              <a:rPr lang="en-US" dirty="0"/>
              <a:t>. </a:t>
            </a:r>
            <a:endParaRPr lang="hr-HR" dirty="0"/>
          </a:p>
          <a:p>
            <a:r>
              <a:rPr lang="hr-HR" dirty="0"/>
              <a:t>Vrijeme se mjeri a</a:t>
            </a:r>
            <a:r>
              <a:rPr lang="en-US" dirty="0" err="1"/>
              <a:t>utomatski</a:t>
            </a:r>
            <a:r>
              <a:rPr lang="hr-HR" dirty="0"/>
              <a:t>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poluautomatski</a:t>
            </a:r>
            <a:r>
              <a:rPr lang="hr-HR" dirty="0"/>
              <a:t>m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hr-HR" dirty="0"/>
              <a:t>em</a:t>
            </a:r>
            <a:r>
              <a:rPr lang="en-US" dirty="0"/>
              <a:t> za </a:t>
            </a:r>
            <a:r>
              <a:rPr lang="en-US" dirty="0" err="1"/>
              <a:t>suđenje</a:t>
            </a:r>
            <a:r>
              <a:rPr lang="en-US" dirty="0"/>
              <a:t> </a:t>
            </a:r>
            <a:r>
              <a:rPr lang="hr-HR" dirty="0"/>
              <a:t>koji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poredak</a:t>
            </a:r>
            <a:r>
              <a:rPr lang="hr-HR" dirty="0"/>
              <a:t> plivača</a:t>
            </a:r>
            <a:r>
              <a:rPr lang="en-US" dirty="0"/>
              <a:t> u </a:t>
            </a:r>
            <a:r>
              <a:rPr lang="en-US" dirty="0" err="1"/>
              <a:t>trci</a:t>
            </a:r>
            <a:r>
              <a:rPr lang="hr-HR" dirty="0"/>
              <a:t>.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25 – 28 </a:t>
            </a:r>
            <a:r>
              <a:rPr lang="en-US" dirty="0" err="1"/>
              <a:t>stupnjeva</a:t>
            </a:r>
            <a:r>
              <a:rPr lang="en-US" dirty="0"/>
              <a:t> </a:t>
            </a:r>
            <a:r>
              <a:rPr lang="en-US" dirty="0" err="1"/>
              <a:t>Celzijusa</a:t>
            </a:r>
            <a:r>
              <a:rPr lang="hr-HR" dirty="0"/>
              <a:t>. 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Plivačk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oprem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 </a:t>
            </a:r>
            <a:r>
              <a:rPr lang="hr-HR" dirty="0"/>
              <a:t>čine: </a:t>
            </a:r>
            <a:r>
              <a:rPr lang="en-US" dirty="0" err="1"/>
              <a:t>plivački</a:t>
            </a:r>
            <a:r>
              <a:rPr lang="en-US" dirty="0"/>
              <a:t> </a:t>
            </a:r>
            <a:r>
              <a:rPr lang="en-US" dirty="0" err="1"/>
              <a:t>kostim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˝skin˝</a:t>
            </a:r>
            <a:r>
              <a:rPr lang="hr-HR" dirty="0"/>
              <a:t>,</a:t>
            </a:r>
            <a:r>
              <a:rPr lang="en-US" dirty="0"/>
              <a:t> </a:t>
            </a:r>
            <a:r>
              <a:rPr lang="en-US" dirty="0" err="1"/>
              <a:t>plivačke</a:t>
            </a:r>
            <a:r>
              <a:rPr lang="en-US" dirty="0"/>
              <a:t> </a:t>
            </a:r>
            <a:r>
              <a:rPr lang="en-US" dirty="0" err="1"/>
              <a:t>naočale</a:t>
            </a:r>
            <a:r>
              <a:rPr lang="hr-HR" dirty="0"/>
              <a:t> i kape.</a:t>
            </a:r>
          </a:p>
          <a:p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hr-HR" dirty="0"/>
              <a:t>stila</a:t>
            </a:r>
            <a:r>
              <a:rPr lang="en-US" dirty="0"/>
              <a:t> </a:t>
            </a:r>
            <a:r>
              <a:rPr lang="en-US" dirty="0" err="1"/>
              <a:t>plivanja</a:t>
            </a:r>
            <a:r>
              <a:rPr lang="en-US" dirty="0"/>
              <a:t>: </a:t>
            </a:r>
            <a:r>
              <a:rPr lang="en-US" dirty="0" err="1"/>
              <a:t>delfin</a:t>
            </a:r>
            <a:r>
              <a:rPr lang="en-US" dirty="0"/>
              <a:t>, </a:t>
            </a:r>
            <a:r>
              <a:rPr lang="en-US" dirty="0" err="1"/>
              <a:t>leđno</a:t>
            </a:r>
            <a:r>
              <a:rPr lang="en-US" dirty="0"/>
              <a:t>, </a:t>
            </a:r>
            <a:r>
              <a:rPr lang="en-US" dirty="0" err="1"/>
              <a:t>prsno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.</a:t>
            </a:r>
            <a:r>
              <a:rPr lang="hr-HR" dirty="0"/>
              <a:t> </a:t>
            </a:r>
          </a:p>
          <a:p>
            <a:r>
              <a:rPr lang="en-US" dirty="0"/>
              <a:t>Start </a:t>
            </a:r>
            <a:r>
              <a:rPr lang="en-US" dirty="0" err="1"/>
              <a:t>utrke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se </a:t>
            </a:r>
            <a:r>
              <a:rPr lang="en-US" dirty="0" err="1"/>
              <a:t>skokom</a:t>
            </a:r>
            <a:r>
              <a:rPr lang="en-US" dirty="0"/>
              <a:t> u </a:t>
            </a:r>
            <a:r>
              <a:rPr lang="en-US" dirty="0" err="1"/>
              <a:t>vodu</a:t>
            </a:r>
            <a:r>
              <a:rPr lang="en-US" dirty="0"/>
              <a:t> u </a:t>
            </a:r>
            <a:r>
              <a:rPr lang="en-US" dirty="0" err="1"/>
              <a:t>slobodnom</a:t>
            </a:r>
            <a:r>
              <a:rPr lang="en-US" dirty="0"/>
              <a:t>, </a:t>
            </a:r>
            <a:r>
              <a:rPr lang="en-US" dirty="0" err="1"/>
              <a:t>prsnom</a:t>
            </a:r>
            <a:r>
              <a:rPr lang="en-US" dirty="0"/>
              <a:t>, </a:t>
            </a:r>
            <a:r>
              <a:rPr lang="en-US" dirty="0" err="1"/>
              <a:t>leptir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mješovitom</a:t>
            </a:r>
            <a:r>
              <a:rPr lang="en-US" dirty="0"/>
              <a:t> </a:t>
            </a:r>
            <a:r>
              <a:rPr lang="en-US" dirty="0" err="1"/>
              <a:t>plivanju</a:t>
            </a:r>
            <a:r>
              <a:rPr lang="en-US" dirty="0"/>
              <a:t>, a u </a:t>
            </a:r>
            <a:r>
              <a:rPr lang="en-US" dirty="0" err="1"/>
              <a:t>leđnom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mješovitoj</a:t>
            </a:r>
            <a:r>
              <a:rPr lang="en-US" dirty="0"/>
              <a:t> </a:t>
            </a:r>
            <a:r>
              <a:rPr lang="en-US" dirty="0" err="1"/>
              <a:t>štafeti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.</a:t>
            </a:r>
          </a:p>
          <a:p>
            <a:r>
              <a:rPr lang="hr-HR" dirty="0"/>
              <a:t>U disciplini m</a:t>
            </a:r>
            <a:r>
              <a:rPr lang="en-US" dirty="0" err="1"/>
              <a:t>ješovito</a:t>
            </a:r>
            <a:r>
              <a:rPr lang="en-US" dirty="0"/>
              <a:t>, </a:t>
            </a:r>
            <a:r>
              <a:rPr lang="en-US" dirty="0" err="1"/>
              <a:t>plivač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en-US" dirty="0" err="1"/>
              <a:t>pliva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zadanim</a:t>
            </a:r>
            <a:r>
              <a:rPr lang="en-US" dirty="0"/>
              <a:t> </a:t>
            </a:r>
            <a:r>
              <a:rPr lang="en-US" dirty="0" err="1"/>
              <a:t>stilom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stila</a:t>
            </a:r>
            <a:r>
              <a:rPr lang="en-US" dirty="0"/>
              <a:t> </a:t>
            </a:r>
            <a:r>
              <a:rPr lang="en-US" dirty="0" err="1"/>
              <a:t>redom</a:t>
            </a:r>
            <a:r>
              <a:rPr lang="en-US" dirty="0"/>
              <a:t> u </a:t>
            </a:r>
            <a:r>
              <a:rPr lang="hr-HR" dirty="0"/>
              <a:t>određenom dijelu</a:t>
            </a:r>
            <a:r>
              <a:rPr lang="en-US" dirty="0"/>
              <a:t> </a:t>
            </a:r>
            <a:r>
              <a:rPr lang="en-US" dirty="0" err="1"/>
              <a:t>utrke</a:t>
            </a:r>
            <a:r>
              <a:rPr lang="en-US" dirty="0"/>
              <a:t>. </a:t>
            </a:r>
            <a:endParaRPr lang="hr-HR" dirty="0"/>
          </a:p>
          <a:p>
            <a:endParaRPr lang="hr-HR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EBEEEC-9EE9-47DB-8260-B042A448CB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1" y="100966"/>
            <a:ext cx="1782099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6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14" y="390526"/>
            <a:ext cx="9674436" cy="6233794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Slobodna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tehnika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/>
              <a:t>(kraul): je najbrži način plivanja. Upravo taj stil smatramo najprirodnijom tehnikom plivanja za koji su karakteristični naizmjenični pokreti    udova. Dobro usvojena kraul tehnika pravi je temelj za usvajanje leđne i leptir   tehnike. U odnosu na slobodni stil, ostale tehnike zaostaju po brzini.</a:t>
            </a:r>
          </a:p>
          <a:p>
            <a:r>
              <a:rPr lang="hr-HR" dirty="0"/>
              <a:t>Više o slobodnom stilu pogledaj na poveznici: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https://youtu.be/J2B0iR2VSPg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Leđna tehnika: </a:t>
            </a:r>
            <a:r>
              <a:rPr lang="hr-HR" dirty="0"/>
              <a:t>je vrlo slična kraul tehnici. Nastala je na principu kraul tehnike, no brzina je manja. Po mišljenju velikog broja trenera plivanje na leđima je najpristupačnije početnicima zato što je u ostalim tehnikama teško povezati mišićni   rad s disanjem, a baš disanje je u plivanju na leđima olakšano. Kako se plivač nalazi licem okrenutim prema gore, mnogo je veća i sigurnost. </a:t>
            </a:r>
          </a:p>
          <a:p>
            <a:r>
              <a:rPr lang="hr-HR" dirty="0"/>
              <a:t>Više o leđnom stilu pogledaj na poveznici: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https://youtu.be/JghqyliWwb4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Prsna tehnika: </a:t>
            </a:r>
            <a:r>
              <a:rPr lang="hr-HR" dirty="0"/>
              <a:t>je jedna od najstarijih načina plivanja u natjecateljskoj povijesti. Za ovu tehniku karakterističan je rad ruku i nogu ispod vode cijelo vrijeme. Baš zato ovo je najsporija tehnika plivanja. Pokreti nogu i ruku izvode se istovremeno i simetrično. Tijelo se nalazi u vodoravnom položaju. Ova tehnika lako se usvaja te ima velik učinak kod rehabilitacije i rekreativnog plivanja.</a:t>
            </a:r>
          </a:p>
          <a:p>
            <a:r>
              <a:rPr lang="hr-HR" dirty="0"/>
              <a:t>Više o prsnom stilu pogledaj na poveznici: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https://youtu.be/QGZ8rIy-YtI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Leptir</a:t>
            </a:r>
            <a:r>
              <a:rPr lang="hr-HR" dirty="0"/>
              <a:t> (delfin): je najmlađa natjecateljska tehnika plivanja. Vrlo je atraktivan prizor skladnog plivanja leptir tehnike. Ovo je jedna od najzahtjevnijih tehnika. </a:t>
            </a:r>
          </a:p>
          <a:p>
            <a:r>
              <a:rPr lang="hr-HR" dirty="0"/>
              <a:t>Više o stilu leptir pogledaj na poveznici: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https://youtu.be/mS7daGYUaQI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4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4325"/>
            <a:ext cx="9410700" cy="6309995"/>
          </a:xfrm>
        </p:spPr>
        <p:txBody>
          <a:bodyPr>
            <a:noAutofit/>
          </a:bodyPr>
          <a:lstStyle/>
          <a:p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standardnih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</a:t>
            </a:r>
            <a:r>
              <a:rPr lang="en-US" b="1" i="1" u="sng" dirty="0"/>
              <a:t>po </a:t>
            </a:r>
            <a:r>
              <a:rPr lang="en-US" b="1" i="1" u="sng" dirty="0" err="1"/>
              <a:t>stilovima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slobodni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50 m, 100 m, 200 m, </a:t>
            </a:r>
            <a:r>
              <a:rPr lang="hr-HR" dirty="0"/>
              <a:t>       </a:t>
            </a:r>
            <a:r>
              <a:rPr lang="en-US" dirty="0"/>
              <a:t>400 m, 800 m, 1</a:t>
            </a:r>
            <a:r>
              <a:rPr lang="hr-HR" dirty="0"/>
              <a:t>.</a:t>
            </a:r>
            <a:r>
              <a:rPr lang="en-US" dirty="0"/>
              <a:t>500 m</a:t>
            </a:r>
            <a:r>
              <a:rPr lang="hr-HR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prsni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50 m, 100 m, 200 m</a:t>
            </a:r>
            <a:r>
              <a:rPr lang="hr-HR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leđni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50 m, 100 m, 200 m</a:t>
            </a:r>
            <a:r>
              <a:rPr lang="hr-HR" dirty="0"/>
              <a:t>;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leptir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50 m, 100 m, 200 m</a:t>
            </a:r>
            <a:r>
              <a:rPr lang="hr-HR" dirty="0"/>
              <a:t> 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mješovito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100</a:t>
            </a:r>
            <a:r>
              <a:rPr lang="hr-HR" dirty="0"/>
              <a:t> </a:t>
            </a:r>
            <a:r>
              <a:rPr lang="en-US" dirty="0"/>
              <a:t>m, 200 m, 400 m</a:t>
            </a:r>
            <a:r>
              <a:rPr lang="hr-HR" dirty="0"/>
              <a:t>.</a:t>
            </a:r>
          </a:p>
          <a:p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standardnih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za </a:t>
            </a:r>
            <a:r>
              <a:rPr lang="en-US" b="1" i="1" u="sng" dirty="0" err="1"/>
              <a:t>štafete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i="1" u="sng" dirty="0" err="1"/>
              <a:t>mješovite</a:t>
            </a:r>
            <a:r>
              <a:rPr lang="en-US" b="1" i="1" u="sng" dirty="0"/>
              <a:t> discipline</a:t>
            </a:r>
            <a:r>
              <a:rPr lang="en-US" dirty="0"/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štafete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4x50 m </a:t>
            </a:r>
            <a:r>
              <a:rPr lang="en-US" dirty="0" err="1"/>
              <a:t>slobodno</a:t>
            </a:r>
            <a:r>
              <a:rPr lang="en-US" dirty="0"/>
              <a:t>, 4x100 m </a:t>
            </a:r>
            <a:r>
              <a:rPr lang="en-US" dirty="0" err="1"/>
              <a:t>slobodno</a:t>
            </a:r>
            <a:r>
              <a:rPr lang="en-US" dirty="0"/>
              <a:t>, 4x200 m </a:t>
            </a:r>
            <a:r>
              <a:rPr lang="en-US" dirty="0" err="1"/>
              <a:t>slobodno</a:t>
            </a:r>
            <a:r>
              <a:rPr lang="hr-HR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pojedinačno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mješovito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err="1"/>
              <a:t>plivač</a:t>
            </a:r>
            <a:r>
              <a:rPr lang="en-US" dirty="0"/>
              <a:t> </a:t>
            </a:r>
            <a:r>
              <a:rPr lang="en-US" dirty="0" err="1"/>
              <a:t>pliva</a:t>
            </a:r>
            <a:r>
              <a:rPr lang="en-US" dirty="0"/>
              <a:t> </a:t>
            </a:r>
            <a:r>
              <a:rPr lang="en-US" dirty="0" err="1"/>
              <a:t>redom</a:t>
            </a:r>
            <a:r>
              <a:rPr lang="en-US" dirty="0"/>
              <a:t> </a:t>
            </a:r>
            <a:r>
              <a:rPr lang="en-US" dirty="0" err="1"/>
              <a:t>leptir</a:t>
            </a:r>
            <a:r>
              <a:rPr lang="en-US" dirty="0"/>
              <a:t>, </a:t>
            </a:r>
            <a:r>
              <a:rPr lang="en-US" dirty="0" err="1"/>
              <a:t>leđno</a:t>
            </a:r>
            <a:r>
              <a:rPr lang="en-US" dirty="0"/>
              <a:t>, </a:t>
            </a:r>
            <a:r>
              <a:rPr lang="en-US" dirty="0" err="1"/>
              <a:t>prsno</a:t>
            </a:r>
            <a:r>
              <a:rPr lang="en-US" dirty="0"/>
              <a:t>, </a:t>
            </a:r>
            <a:r>
              <a:rPr lang="en-US" dirty="0" err="1"/>
              <a:t>kraul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 od 100 m (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malim</a:t>
            </a:r>
            <a:r>
              <a:rPr lang="en-US" dirty="0"/>
              <a:t> </a:t>
            </a:r>
            <a:r>
              <a:rPr lang="en-US" dirty="0" err="1"/>
              <a:t>bazenima</a:t>
            </a:r>
            <a:r>
              <a:rPr lang="en-US" dirty="0"/>
              <a:t>!), 200 </a:t>
            </a:r>
            <a:r>
              <a:rPr lang="en-US" dirty="0" err="1"/>
              <a:t>i</a:t>
            </a:r>
            <a:r>
              <a:rPr lang="en-US" dirty="0"/>
              <a:t> 400 m</a:t>
            </a:r>
            <a:r>
              <a:rPr lang="hr-HR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štafeta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mješovito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plivača</a:t>
            </a:r>
            <a:r>
              <a:rPr lang="en-US" dirty="0"/>
              <a:t> </a:t>
            </a:r>
            <a:r>
              <a:rPr lang="en-US" dirty="0" err="1"/>
              <a:t>pliva</a:t>
            </a:r>
            <a:r>
              <a:rPr lang="en-US" dirty="0"/>
              <a:t> </a:t>
            </a:r>
            <a:r>
              <a:rPr lang="en-US" dirty="0" err="1"/>
              <a:t>redom</a:t>
            </a:r>
            <a:r>
              <a:rPr lang="en-US" dirty="0"/>
              <a:t> </a:t>
            </a:r>
            <a:r>
              <a:rPr lang="en-US" dirty="0" err="1"/>
              <a:t>leđno</a:t>
            </a:r>
            <a:r>
              <a:rPr lang="en-US" dirty="0"/>
              <a:t>, </a:t>
            </a:r>
            <a:r>
              <a:rPr lang="en-US" dirty="0" err="1"/>
              <a:t>prsno</a:t>
            </a:r>
            <a:r>
              <a:rPr lang="en-US" dirty="0"/>
              <a:t>, </a:t>
            </a:r>
            <a:r>
              <a:rPr lang="en-US" dirty="0" err="1"/>
              <a:t>leptir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kraul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dionicama</a:t>
            </a:r>
            <a:r>
              <a:rPr lang="en-US" dirty="0"/>
              <a:t> 4x50 </a:t>
            </a:r>
            <a:r>
              <a:rPr lang="en-US" dirty="0" err="1"/>
              <a:t>i</a:t>
            </a:r>
            <a:r>
              <a:rPr lang="en-US" dirty="0"/>
              <a:t> 4x100 m (</a:t>
            </a:r>
            <a:r>
              <a:rPr lang="en-US" dirty="0" err="1"/>
              <a:t>leđno</a:t>
            </a:r>
            <a:r>
              <a:rPr lang="en-US" dirty="0"/>
              <a:t> start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)</a:t>
            </a:r>
            <a:r>
              <a:rPr lang="hr-HR" dirty="0"/>
              <a:t>.</a:t>
            </a:r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 S T A L I   S P O R T O V I</a:t>
            </a:r>
          </a:p>
          <a:p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Daljinsko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plivanje</a:t>
            </a:r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hr-HR" dirty="0"/>
              <a:t>o</a:t>
            </a:r>
            <a:r>
              <a:rPr lang="en-US" dirty="0"/>
              <a:t>sim </a:t>
            </a:r>
            <a:r>
              <a:rPr lang="en-US" dirty="0" err="1"/>
              <a:t>standardnih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u </a:t>
            </a:r>
            <a:r>
              <a:rPr lang="en-US" dirty="0" err="1"/>
              <a:t>bazenima</a:t>
            </a:r>
            <a:r>
              <a:rPr lang="en-US" dirty="0"/>
              <a:t>, </a:t>
            </a:r>
            <a:r>
              <a:rPr lang="en-US" dirty="0" err="1"/>
              <a:t>plivanje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popularan</a:t>
            </a:r>
            <a:r>
              <a:rPr lang="en-US" dirty="0"/>
              <a:t> sport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otvorenom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se pored </a:t>
            </a:r>
            <a:r>
              <a:rPr lang="en-US" dirty="0" err="1"/>
              <a:t>bazena</a:t>
            </a:r>
            <a:r>
              <a:rPr lang="en-US" dirty="0"/>
              <a:t> </a:t>
            </a:r>
            <a:r>
              <a:rPr lang="en-US" dirty="0" err="1"/>
              <a:t>pliva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moru</a:t>
            </a:r>
            <a:r>
              <a:rPr lang="en-US" dirty="0"/>
              <a:t>, </a:t>
            </a:r>
            <a:r>
              <a:rPr lang="en-US" dirty="0" err="1"/>
              <a:t>rijekama</a:t>
            </a:r>
            <a:r>
              <a:rPr lang="en-US" dirty="0"/>
              <a:t>, </a:t>
            </a:r>
            <a:r>
              <a:rPr lang="en-US" dirty="0" err="1"/>
              <a:t>jezerima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hr-HR" dirty="0"/>
              <a:t>U</a:t>
            </a:r>
            <a:r>
              <a:rPr lang="en-US" dirty="0" err="1"/>
              <a:t>običajene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</a:t>
            </a:r>
            <a:r>
              <a:rPr lang="hr-HR" dirty="0"/>
              <a:t>i za žene i za muškarce </a:t>
            </a:r>
            <a:r>
              <a:rPr lang="en-US" dirty="0" err="1"/>
              <a:t>su</a:t>
            </a:r>
            <a:r>
              <a:rPr lang="en-US" dirty="0"/>
              <a:t> 5,</a:t>
            </a:r>
            <a:r>
              <a:rPr lang="hr-HR" dirty="0"/>
              <a:t> </a:t>
            </a:r>
            <a:r>
              <a:rPr lang="en-US" dirty="0"/>
              <a:t>10 </a:t>
            </a:r>
            <a:r>
              <a:rPr lang="en-US" dirty="0" err="1"/>
              <a:t>i</a:t>
            </a:r>
            <a:r>
              <a:rPr lang="en-US" dirty="0"/>
              <a:t> 25 </a:t>
            </a:r>
            <a:r>
              <a:rPr lang="en-US" dirty="0" err="1"/>
              <a:t>kilometara</a:t>
            </a:r>
            <a:r>
              <a:rPr lang="hr-HR" dirty="0"/>
              <a:t> i</a:t>
            </a:r>
            <a:r>
              <a:rPr lang="en-US" dirty="0"/>
              <a:t> </a:t>
            </a:r>
            <a:r>
              <a:rPr lang="hr-HR" dirty="0"/>
              <a:t>štafeta 4x1.25 km koju plivaju 2 žene i 2 muškarca. </a:t>
            </a:r>
            <a:r>
              <a:rPr lang="en-US" dirty="0" err="1"/>
              <a:t>Također</a:t>
            </a:r>
            <a:r>
              <a:rPr lang="en-US" dirty="0"/>
              <a:t> se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rekordi</a:t>
            </a:r>
            <a:r>
              <a:rPr lang="en-US" dirty="0"/>
              <a:t> u </a:t>
            </a:r>
            <a:r>
              <a:rPr lang="en-US" dirty="0" err="1"/>
              <a:t>disciplinama</a:t>
            </a:r>
            <a:r>
              <a:rPr lang="en-US" dirty="0"/>
              <a:t> </a:t>
            </a:r>
            <a:r>
              <a:rPr lang="en-US" dirty="0" err="1"/>
              <a:t>daljinskog</a:t>
            </a:r>
            <a:r>
              <a:rPr lang="en-US" dirty="0"/>
              <a:t> </a:t>
            </a:r>
            <a:r>
              <a:rPr lang="en-US" dirty="0" err="1"/>
              <a:t>plivanja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ultra-</a:t>
            </a:r>
            <a:r>
              <a:rPr lang="en-US" dirty="0" err="1"/>
              <a:t>maratoni</a:t>
            </a:r>
            <a:r>
              <a:rPr lang="en-US" dirty="0"/>
              <a:t>.</a:t>
            </a:r>
            <a:endParaRPr lang="hr-HR" dirty="0"/>
          </a:p>
          <a:p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Skokovi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vodu</a:t>
            </a:r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natjecateljski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2" tooltip="Spo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kojem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cilj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skakača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efektnije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prezentaciju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akrobatskih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gimnastičkih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elemenata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tijekom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skoka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skočiti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vodu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povišenog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Skokovi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vodu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O</a:t>
            </a:r>
            <a:r>
              <a:rPr lang="en-US" dirty="0" err="1">
                <a:solidFill>
                  <a:schemeClr val="tx1"/>
                </a:solidFill>
                <a:hlinkClick r:id="rId4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limpijski</a:t>
            </a:r>
            <a:r>
              <a:rPr lang="en-US" dirty="0">
                <a:solidFill>
                  <a:schemeClr val="tx1"/>
                </a:solidFill>
                <a:hlinkClick r:id="rId4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sport</a:t>
            </a:r>
            <a:r>
              <a:rPr lang="hr-HR" dirty="0">
                <a:solidFill>
                  <a:schemeClr val="tx1"/>
                </a:solidFill>
              </a:rPr>
              <a:t> o</a:t>
            </a:r>
            <a:r>
              <a:rPr lang="en-US" dirty="0"/>
              <a:t>d 1904</a:t>
            </a:r>
            <a:r>
              <a:rPr lang="hr-HR" dirty="0"/>
              <a:t>. godine u </a:t>
            </a:r>
            <a:r>
              <a:rPr lang="en-US" dirty="0"/>
              <a:t>St. Louis</a:t>
            </a:r>
            <a:r>
              <a:rPr lang="hr-HR" dirty="0"/>
              <a:t>-u; žene su počele nastupati </a:t>
            </a:r>
            <a:r>
              <a:rPr lang="pl-PL" dirty="0"/>
              <a:t>1912. </a:t>
            </a:r>
            <a:r>
              <a:rPr lang="hr-HR" dirty="0"/>
              <a:t>u </a:t>
            </a:r>
            <a:r>
              <a:rPr lang="en-US" dirty="0"/>
              <a:t>Stockholm</a:t>
            </a:r>
            <a:r>
              <a:rPr lang="hr-HR" dirty="0"/>
              <a:t>-u, a disciplina </a:t>
            </a:r>
            <a:r>
              <a:rPr lang="en-US" dirty="0" err="1"/>
              <a:t>sinkronizirani</a:t>
            </a:r>
            <a:r>
              <a:rPr lang="en-US" dirty="0"/>
              <a:t> </a:t>
            </a:r>
            <a:r>
              <a:rPr lang="en-US" dirty="0" err="1"/>
              <a:t>skokovi</a:t>
            </a:r>
            <a:r>
              <a:rPr lang="en-US" dirty="0"/>
              <a:t> </a:t>
            </a:r>
            <a:r>
              <a:rPr lang="en-US" dirty="0" err="1"/>
              <a:t>dvoje</a:t>
            </a:r>
            <a:r>
              <a:rPr lang="en-US" dirty="0"/>
              <a:t> </a:t>
            </a:r>
            <a:r>
              <a:rPr lang="en-US" dirty="0" err="1"/>
              <a:t>skakača</a:t>
            </a:r>
            <a:r>
              <a:rPr lang="en-US" dirty="0"/>
              <a:t> s </a:t>
            </a:r>
            <a:r>
              <a:rPr lang="en-US" dirty="0" err="1"/>
              <a:t>daske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tornja</a:t>
            </a:r>
            <a:r>
              <a:rPr lang="hr-HR" dirty="0"/>
              <a:t> uključena o</a:t>
            </a:r>
            <a:r>
              <a:rPr lang="en-US" dirty="0"/>
              <a:t>d 2000. </a:t>
            </a:r>
            <a:r>
              <a:rPr lang="hr-HR" dirty="0"/>
              <a:t>godine u </a:t>
            </a:r>
            <a:r>
              <a:rPr lang="en-US" dirty="0"/>
              <a:t>Sydney</a:t>
            </a:r>
            <a:r>
              <a:rPr lang="hr-HR" dirty="0"/>
              <a:t>-u. </a:t>
            </a:r>
          </a:p>
          <a:p>
            <a:r>
              <a:rPr lang="en-US" dirty="0" err="1"/>
              <a:t>Bazen</a:t>
            </a:r>
            <a:r>
              <a:rPr lang="en-US" dirty="0"/>
              <a:t> za </a:t>
            </a:r>
            <a:r>
              <a:rPr lang="en-US" dirty="0" err="1"/>
              <a:t>skokove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dimenzije</a:t>
            </a:r>
            <a:r>
              <a:rPr lang="en-US" dirty="0"/>
              <a:t> 21 m × 18 m, a </a:t>
            </a:r>
            <a:r>
              <a:rPr lang="en-US" dirty="0" err="1"/>
              <a:t>dubinu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 m.</a:t>
            </a:r>
          </a:p>
        </p:txBody>
      </p:sp>
    </p:spTree>
    <p:extLst>
      <p:ext uri="{BB962C8B-B14F-4D97-AF65-F5344CB8AC3E}">
        <p14:creationId xmlns:p14="http://schemas.microsoft.com/office/powerpoint/2010/main" val="48249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B01C-585A-4B38-9B3D-C126E5B2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" y="352425"/>
            <a:ext cx="9563099" cy="6271895"/>
          </a:xfrm>
        </p:spPr>
        <p:txBody>
          <a:bodyPr>
            <a:noAutofit/>
          </a:bodyPr>
          <a:lstStyle/>
          <a:p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natjecateljske</a:t>
            </a:r>
            <a:r>
              <a:rPr lang="en-US" dirty="0"/>
              <a:t> discipline: </a:t>
            </a:r>
            <a:r>
              <a:rPr lang="en-US" dirty="0" err="1"/>
              <a:t>skokovi</a:t>
            </a:r>
            <a:r>
              <a:rPr lang="en-US" dirty="0"/>
              <a:t> </a:t>
            </a:r>
            <a:r>
              <a:rPr lang="hr-HR" dirty="0"/>
              <a:t>u vodu </a:t>
            </a:r>
            <a:r>
              <a:rPr lang="en-US" dirty="0"/>
              <a:t>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elastične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daske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/>
              <a:t>visine</a:t>
            </a:r>
            <a:r>
              <a:rPr lang="en-US" dirty="0"/>
              <a:t> 1 m </a:t>
            </a:r>
            <a:r>
              <a:rPr lang="en-US" dirty="0" err="1"/>
              <a:t>i</a:t>
            </a:r>
            <a:r>
              <a:rPr lang="en-US" dirty="0"/>
              <a:t> 3 m </a:t>
            </a:r>
            <a:r>
              <a:rPr lang="hr-HR" dirty="0"/>
              <a:t>    </a:t>
            </a:r>
            <a:r>
              <a:rPr lang="en-US" dirty="0" err="1"/>
              <a:t>te</a:t>
            </a:r>
            <a:r>
              <a:rPr lang="en-US" dirty="0"/>
              <a:t> 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tornja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5 m; 7,5 m </a:t>
            </a:r>
            <a:r>
              <a:rPr lang="en-US" dirty="0" err="1"/>
              <a:t>i</a:t>
            </a:r>
            <a:r>
              <a:rPr lang="en-US" dirty="0"/>
              <a:t> 10 m.</a:t>
            </a:r>
            <a:endParaRPr lang="hr-HR" dirty="0"/>
          </a:p>
          <a:p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Vaterpolo</a:t>
            </a:r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je </a:t>
            </a:r>
            <a:r>
              <a:rPr lang="hr-HR" dirty="0"/>
              <a:t>sport </a:t>
            </a:r>
            <a:r>
              <a:rPr lang="en-US" dirty="0"/>
              <a:t>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sudjeluju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ekipe</a:t>
            </a:r>
            <a:r>
              <a:rPr lang="en-US" dirty="0"/>
              <a:t> s po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(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hr-HR" dirty="0"/>
              <a:t> </a:t>
            </a:r>
            <a:r>
              <a:rPr lang="en-US" dirty="0"/>
              <a:t>je </a:t>
            </a:r>
            <a:r>
              <a:rPr lang="en-US" dirty="0" err="1"/>
              <a:t>vratar</a:t>
            </a:r>
            <a:r>
              <a:rPr lang="en-US" dirty="0"/>
              <a:t>). </a:t>
            </a:r>
            <a:r>
              <a:rPr lang="en-US" dirty="0" err="1">
                <a:solidFill>
                  <a:schemeClr val="tx1"/>
                </a:solidFill>
              </a:rPr>
              <a:t>Uz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2" tooltip="Nogom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nogomet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najstariji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momčadski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port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pojavio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programu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Olimpijskih</a:t>
            </a:r>
            <a:r>
              <a:rPr lang="en-US" dirty="0">
                <a:solidFill>
                  <a:schemeClr val="tx1"/>
                </a:solidFill>
                <a:hlinkClick r:id="rId3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igara</a:t>
            </a:r>
            <a:r>
              <a:rPr lang="en-US" dirty="0">
                <a:solidFill>
                  <a:schemeClr val="tx1"/>
                </a:solidFill>
              </a:rPr>
              <a:t> - 1900. </a:t>
            </a:r>
            <a:r>
              <a:rPr lang="en-US" dirty="0" err="1">
                <a:solidFill>
                  <a:schemeClr val="tx1"/>
                </a:solidFill>
              </a:rPr>
              <a:t>godine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Parizu</a:t>
            </a:r>
            <a:r>
              <a:rPr lang="hr-HR" dirty="0">
                <a:solidFill>
                  <a:schemeClr val="tx1"/>
                </a:solidFill>
              </a:rPr>
              <a:t> u mu</a:t>
            </a:r>
            <a:r>
              <a:rPr lang="en-US" dirty="0" err="1"/>
              <a:t>škoj</a:t>
            </a:r>
            <a:r>
              <a:rPr lang="en-US" dirty="0"/>
              <a:t> </a:t>
            </a:r>
            <a:r>
              <a:rPr lang="en-US" dirty="0" err="1"/>
              <a:t>konkurenciji</a:t>
            </a:r>
            <a:r>
              <a:rPr lang="hr-HR" dirty="0"/>
              <a:t>, dok je </a:t>
            </a:r>
            <a:r>
              <a:rPr lang="en-US" dirty="0"/>
              <a:t>za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uključen</a:t>
            </a:r>
            <a:r>
              <a:rPr lang="en-US" dirty="0"/>
              <a:t> u program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>
                <a:solidFill>
                  <a:schemeClr val="tx1"/>
                </a:solidFill>
                <a:hlinkClick r:id="rId4" tooltip="OI 2000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Igrama</a:t>
            </a:r>
            <a:r>
              <a:rPr lang="en-US" u="sng" dirty="0">
                <a:solidFill>
                  <a:schemeClr val="tx1"/>
                </a:solidFill>
                <a:hlinkClick r:id="rId4" tooltip="OI 2000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</a:t>
            </a:r>
            <a:r>
              <a:rPr lang="en-US" u="sng" dirty="0" err="1">
                <a:solidFill>
                  <a:schemeClr val="tx1"/>
                </a:solidFill>
                <a:hlinkClick r:id="rId4" tooltip="OI 2000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Sydneyu</a:t>
            </a:r>
            <a:r>
              <a:rPr lang="en-US" u="sng" dirty="0">
                <a:solidFill>
                  <a:schemeClr val="tx1"/>
                </a:solidFill>
                <a:hlinkClick r:id="rId4" tooltip="OI 2000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2000. </a:t>
            </a:r>
            <a:r>
              <a:rPr lang="en-US" u="sng" dirty="0" err="1">
                <a:solidFill>
                  <a:schemeClr val="tx1"/>
                </a:solidFill>
                <a:hlinkClick r:id="rId4" tooltip="OI 2000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godine</a:t>
            </a:r>
            <a:r>
              <a:rPr lang="en-US" u="sng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je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pogodaka</a:t>
            </a:r>
            <a:r>
              <a:rPr lang="en-US" dirty="0"/>
              <a:t>. </a:t>
            </a:r>
            <a:r>
              <a:rPr lang="en-US" dirty="0" err="1"/>
              <a:t>Utakmica</a:t>
            </a:r>
            <a:r>
              <a:rPr lang="en-US" dirty="0"/>
              <a:t> se </a:t>
            </a:r>
            <a:r>
              <a:rPr lang="en-US" dirty="0" err="1"/>
              <a:t>igra</a:t>
            </a:r>
            <a:r>
              <a:rPr lang="en-US" dirty="0"/>
              <a:t> 32 minute, a </a:t>
            </a:r>
            <a:r>
              <a:rPr lang="en-US" dirty="0" err="1"/>
              <a:t>podijeljena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četvrtine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8 </a:t>
            </a:r>
            <a:r>
              <a:rPr lang="en-US" dirty="0" err="1"/>
              <a:t>minuta</a:t>
            </a:r>
            <a:r>
              <a:rPr lang="en-US" dirty="0"/>
              <a:t>. </a:t>
            </a:r>
            <a:r>
              <a:rPr lang="en-US" dirty="0" err="1"/>
              <a:t>Vaterpolo</a:t>
            </a:r>
            <a:r>
              <a:rPr lang="en-US" dirty="0"/>
              <a:t> se </a:t>
            </a:r>
            <a:r>
              <a:rPr lang="en-US" dirty="0" err="1"/>
              <a:t>igra</a:t>
            </a:r>
            <a:r>
              <a:rPr lang="en-US" dirty="0"/>
              <a:t> u </a:t>
            </a:r>
            <a:r>
              <a:rPr lang="en-US" dirty="0" err="1"/>
              <a:t>pravokutnom</a:t>
            </a:r>
            <a:r>
              <a:rPr lang="en-US" dirty="0"/>
              <a:t> </a:t>
            </a:r>
            <a:r>
              <a:rPr lang="en-US" dirty="0" err="1"/>
              <a:t>bazenu</a:t>
            </a:r>
            <a:r>
              <a:rPr lang="en-US" dirty="0"/>
              <a:t> </a:t>
            </a:r>
            <a:r>
              <a:rPr lang="en-US" dirty="0" err="1"/>
              <a:t>najčešćih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33</a:t>
            </a:r>
            <a:r>
              <a:rPr lang="hr-HR" dirty="0"/>
              <a:t> </a:t>
            </a:r>
            <a:r>
              <a:rPr lang="en-US" dirty="0"/>
              <a:t>x</a:t>
            </a:r>
            <a:r>
              <a:rPr lang="hr-HR" dirty="0"/>
              <a:t> </a:t>
            </a:r>
            <a:r>
              <a:rPr lang="en-US" dirty="0"/>
              <a:t>25m,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dubine</a:t>
            </a:r>
            <a:r>
              <a:rPr lang="en-US" dirty="0"/>
              <a:t> 1.8</a:t>
            </a:r>
            <a:r>
              <a:rPr lang="hr-HR" dirty="0"/>
              <a:t> </a:t>
            </a:r>
            <a:r>
              <a:rPr lang="en-US" dirty="0"/>
              <a:t>m. </a:t>
            </a:r>
            <a:r>
              <a:rPr lang="en-US" dirty="0" err="1"/>
              <a:t>Golovi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3</a:t>
            </a:r>
            <a:r>
              <a:rPr lang="hr-HR" dirty="0"/>
              <a:t> </a:t>
            </a:r>
            <a:r>
              <a:rPr lang="en-US" dirty="0"/>
              <a:t>x</a:t>
            </a:r>
            <a:r>
              <a:rPr lang="hr-HR" dirty="0"/>
              <a:t> </a:t>
            </a:r>
            <a:r>
              <a:rPr lang="en-US" dirty="0"/>
              <a:t>0.9m. </a:t>
            </a:r>
            <a:r>
              <a:rPr lang="en-US" dirty="0" err="1"/>
              <a:t>Lopta</a:t>
            </a:r>
            <a:r>
              <a:rPr lang="en-US" dirty="0"/>
              <a:t> je </a:t>
            </a:r>
            <a:r>
              <a:rPr lang="en-US" dirty="0" err="1"/>
              <a:t>opsega</a:t>
            </a:r>
            <a:r>
              <a:rPr lang="en-US" dirty="0"/>
              <a:t> 0.68-0.71m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400</a:t>
            </a:r>
            <a:r>
              <a:rPr lang="hr-HR" dirty="0"/>
              <a:t> </a:t>
            </a:r>
            <a:r>
              <a:rPr lang="en-US" dirty="0"/>
              <a:t>-</a:t>
            </a:r>
            <a:r>
              <a:rPr lang="hr-HR" dirty="0"/>
              <a:t> </a:t>
            </a:r>
            <a:r>
              <a:rPr lang="en-US" dirty="0"/>
              <a:t>450 </a:t>
            </a:r>
            <a:r>
              <a:rPr lang="en-US" dirty="0" err="1"/>
              <a:t>grama</a:t>
            </a:r>
            <a:r>
              <a:rPr lang="en-US" dirty="0"/>
              <a:t>. </a:t>
            </a:r>
            <a:r>
              <a:rPr lang="en-US" dirty="0" err="1"/>
              <a:t>Ekipe</a:t>
            </a:r>
            <a:r>
              <a:rPr lang="en-US" dirty="0"/>
              <a:t> se </a:t>
            </a:r>
            <a:r>
              <a:rPr lang="en-US" dirty="0" err="1"/>
              <a:t>razlikuju</a:t>
            </a:r>
            <a:r>
              <a:rPr lang="en-US" dirty="0"/>
              <a:t> po </a:t>
            </a:r>
            <a:r>
              <a:rPr lang="en-US" dirty="0" err="1"/>
              <a:t>boji</a:t>
            </a:r>
            <a:r>
              <a:rPr lang="en-US" dirty="0"/>
              <a:t> </a:t>
            </a:r>
            <a:r>
              <a:rPr lang="en-US" dirty="0" err="1"/>
              <a:t>kapica</a:t>
            </a:r>
            <a:r>
              <a:rPr lang="hr-HR" dirty="0"/>
              <a:t>, a i</a:t>
            </a:r>
            <a:r>
              <a:rPr lang="en-US" dirty="0" err="1"/>
              <a:t>gru</a:t>
            </a:r>
            <a:r>
              <a:rPr lang="en-US" dirty="0"/>
              <a:t> </a:t>
            </a:r>
            <a:r>
              <a:rPr lang="en-US" dirty="0" err="1"/>
              <a:t>kontroliraju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linijska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. </a:t>
            </a:r>
            <a:r>
              <a:rPr lang="en-US" dirty="0" err="1"/>
              <a:t>Napad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30 </a:t>
            </a:r>
            <a:r>
              <a:rPr lang="en-US" dirty="0" err="1"/>
              <a:t>sekundi</a:t>
            </a:r>
            <a:r>
              <a:rPr lang="en-US" dirty="0"/>
              <a:t>.</a:t>
            </a:r>
            <a:endParaRPr lang="hr-HR" dirty="0"/>
          </a:p>
          <a:p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Sinkronizirano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</a:rPr>
              <a:t>plivanje</a:t>
            </a:r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je </a:t>
            </a:r>
            <a:r>
              <a:rPr lang="en-US" dirty="0">
                <a:solidFill>
                  <a:schemeClr val="tx1"/>
                </a:solidFill>
                <a:hlinkClick r:id="rId5" tooltip="Spo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uključuje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6" tooltip="Plivanj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plivanja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  <a:hlinkClick r:id="rId7" tooltip="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gimnastike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8" tooltip="P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plesa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Iako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većini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natjecanja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pravilima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dozvoljen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nastup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muškarcima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sinkronizirano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plivanje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uglavnom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smatra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ženskim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sportom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velikoj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većini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prakticiraju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njemu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natječu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žene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Sinkorinizirano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plivanje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standardni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olimpijski</a:t>
            </a:r>
            <a:r>
              <a:rPr lang="en-US" dirty="0">
                <a:solidFill>
                  <a:schemeClr val="tx1"/>
                </a:solidFill>
                <a:hlinkClick r:id="rId3" tooltip="Olimpijske ig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sport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Olimpijskih</a:t>
            </a:r>
            <a:r>
              <a:rPr lang="en-US" dirty="0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igara</a:t>
            </a:r>
            <a:r>
              <a:rPr lang="en-US" dirty="0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Los </a:t>
            </a:r>
            <a:r>
              <a:rPr lang="en-US" dirty="0" err="1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Angelesu</a:t>
            </a:r>
            <a:r>
              <a:rPr lang="en-US" dirty="0">
                <a:solidFill>
                  <a:schemeClr val="tx1"/>
                </a:solidFill>
                <a:hlinkClick r:id="rId9" tooltip="OI 198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1984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en-US" dirty="0"/>
              <a:t>U </a:t>
            </a:r>
            <a:r>
              <a:rPr lang="en-US" dirty="0" err="1"/>
              <a:t>sinkroniziranom</a:t>
            </a:r>
            <a:r>
              <a:rPr lang="en-US" dirty="0"/>
              <a:t> </a:t>
            </a:r>
            <a:r>
              <a:rPr lang="en-US" dirty="0" err="1"/>
              <a:t>plivanju</a:t>
            </a:r>
            <a:r>
              <a:rPr lang="en-US" dirty="0"/>
              <a:t> </a:t>
            </a:r>
            <a:r>
              <a:rPr lang="en-US" dirty="0" err="1"/>
              <a:t>natječe</a:t>
            </a:r>
            <a:r>
              <a:rPr lang="en-US" dirty="0"/>
              <a:t> se u pet </a:t>
            </a:r>
            <a:r>
              <a:rPr lang="en-US" dirty="0" err="1"/>
              <a:t>disciplina</a:t>
            </a:r>
            <a:r>
              <a:rPr lang="en-US" dirty="0"/>
              <a:t>: </a:t>
            </a:r>
            <a:r>
              <a:rPr lang="en-US" dirty="0" err="1"/>
              <a:t>pojedinačno</a:t>
            </a:r>
            <a:r>
              <a:rPr lang="en-US" dirty="0"/>
              <a:t> (solo), </a:t>
            </a:r>
            <a:r>
              <a:rPr lang="en-US" dirty="0" err="1"/>
              <a:t>parovi</a:t>
            </a:r>
            <a:r>
              <a:rPr lang="en-US" dirty="0"/>
              <a:t> (duet), </a:t>
            </a:r>
            <a:r>
              <a:rPr lang="en-US" dirty="0" err="1"/>
              <a:t>mješoviti</a:t>
            </a:r>
            <a:r>
              <a:rPr lang="en-US" dirty="0"/>
              <a:t> </a:t>
            </a:r>
            <a:r>
              <a:rPr lang="en-US" dirty="0" err="1"/>
              <a:t>parovi</a:t>
            </a:r>
            <a:r>
              <a:rPr lang="en-US" dirty="0"/>
              <a:t> (mix duet), </a:t>
            </a:r>
            <a:r>
              <a:rPr lang="en-US" dirty="0" err="1"/>
              <a:t>ekipno</a:t>
            </a:r>
            <a:r>
              <a:rPr lang="en-US" dirty="0"/>
              <a:t> (team)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kombinacija</a:t>
            </a:r>
            <a:r>
              <a:rPr lang="en-US" dirty="0"/>
              <a:t> (free combination). </a:t>
            </a:r>
            <a:r>
              <a:rPr lang="en-US" dirty="0" err="1"/>
              <a:t>Ekipa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plivačica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od 10.</a:t>
            </a:r>
            <a:endParaRPr lang="hr-HR" dirty="0"/>
          </a:p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Masters</a:t>
            </a:r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/>
              <a:t>je n</a:t>
            </a:r>
            <a:r>
              <a:rPr lang="en-US" dirty="0" err="1"/>
              <a:t>atjecanje</a:t>
            </a:r>
            <a:r>
              <a:rPr lang="en-US" dirty="0"/>
              <a:t> u </a:t>
            </a:r>
            <a:r>
              <a:rPr lang="en-US" dirty="0" err="1"/>
              <a:t>vodenim</a:t>
            </a:r>
            <a:r>
              <a:rPr lang="en-US" dirty="0"/>
              <a:t> </a:t>
            </a:r>
            <a:r>
              <a:rPr lang="en-US" dirty="0" err="1"/>
              <a:t>sportovima</a:t>
            </a:r>
            <a:r>
              <a:rPr lang="en-US" dirty="0"/>
              <a:t> za </a:t>
            </a:r>
            <a:r>
              <a:rPr lang="en-US" dirty="0" err="1"/>
              <a:t>veterane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822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1084</TotalTime>
  <Words>1439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Ukratko o pravilima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ODBOJKA</dc:title>
  <dc:creator>Nives Krošnjar</dc:creator>
  <cp:lastModifiedBy>Nives Krošnjar</cp:lastModifiedBy>
  <cp:revision>280</cp:revision>
  <dcterms:created xsi:type="dcterms:W3CDTF">2020-03-15T15:37:19Z</dcterms:created>
  <dcterms:modified xsi:type="dcterms:W3CDTF">2020-04-27T14:16:10Z</dcterms:modified>
</cp:coreProperties>
</file>