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2"/>
  </p:sldMasterIdLst>
  <p:notesMasterIdLst>
    <p:notesMasterId r:id="rId10"/>
  </p:notesMasterIdLst>
  <p:handoutMasterIdLst>
    <p:handoutMasterId r:id="rId11"/>
  </p:handoutMasterIdLst>
  <p:sldIdLst>
    <p:sldId id="264" r:id="rId3"/>
    <p:sldId id="276" r:id="rId4"/>
    <p:sldId id="281" r:id="rId5"/>
    <p:sldId id="282" r:id="rId6"/>
    <p:sldId id="283" r:id="rId7"/>
    <p:sldId id="284" r:id="rId8"/>
    <p:sldId id="266" r:id="rId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9" pos="3839" userDrawn="1">
          <p15:clr>
            <a:srgbClr val="A4A3A4"/>
          </p15:clr>
        </p15:guide>
        <p15:guide id="10" orient="horz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howGuides="1">
      <p:cViewPr varScale="1">
        <p:scale>
          <a:sx n="74" d="100"/>
          <a:sy n="74" d="100"/>
        </p:scale>
        <p:origin x="582" y="72"/>
      </p:cViewPr>
      <p:guideLst>
        <p:guide pos="3839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en-US">
                <a:solidFill>
                  <a:schemeClr val="tx2"/>
                </a:solidFill>
              </a:rPr>
              <a:t>1/10/2016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en-US"/>
              <a:pPr/>
              <a:t>1/10/2016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72383" y="1498601"/>
            <a:ext cx="7008574" cy="3298825"/>
          </a:xfrm>
        </p:spPr>
        <p:txBody>
          <a:bodyPr>
            <a:normAutofit/>
          </a:bodyPr>
          <a:lstStyle>
            <a:lvl1pPr>
              <a:lnSpc>
                <a:spcPct val="90000"/>
              </a:lnSpc>
              <a:defRPr sz="540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72383" y="4927600"/>
            <a:ext cx="7008574" cy="1244600"/>
          </a:xfrm>
        </p:spPr>
        <p:txBody>
          <a:bodyPr>
            <a:normAutofit/>
          </a:bodyPr>
          <a:lstStyle>
            <a:lvl1pPr marL="0" indent="0" algn="l">
              <a:spcBef>
                <a:spcPts val="0"/>
              </a:spcBef>
              <a:buNone/>
              <a:defRPr sz="2800" b="0">
                <a:solidFill>
                  <a:schemeClr val="tx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222770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10434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852633" y="274638"/>
            <a:ext cx="1422030" cy="58975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7309" y="274638"/>
            <a:ext cx="8532178" cy="589756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en-US"/>
              <a:t>1/10/2016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0715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 baseline="0"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en-US"/>
              <a:t>1/10/2016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6352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 bwMode="auto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589" y="4445000"/>
            <a:ext cx="7008574" cy="1930400"/>
          </a:xfrm>
        </p:spPr>
        <p:txBody>
          <a:bodyPr anchor="t">
            <a:normAutofit/>
          </a:bodyPr>
          <a:lstStyle>
            <a:lvl1pPr algn="l">
              <a:defRPr sz="54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589" y="3124200"/>
            <a:ext cx="7008574" cy="1296987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634022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730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7559" y="1701800"/>
            <a:ext cx="4977104" cy="44704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93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2137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730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01622" y="1608836"/>
            <a:ext cx="4973041" cy="512064"/>
          </a:xfrm>
        </p:spPr>
        <p:txBody>
          <a:bodyPr anchor="b">
            <a:noAutofit/>
          </a:bodyPr>
          <a:lstStyle>
            <a:lvl1pPr marL="0" indent="0">
              <a:spcBef>
                <a:spcPts val="0"/>
              </a:spcBef>
              <a:buNone/>
              <a:defRPr sz="2400" b="1"/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7559" y="2209800"/>
            <a:ext cx="4977104" cy="39624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 marL="2011328">
              <a:defRPr sz="1800"/>
            </a:lvl5pPr>
            <a:lvl6pPr marL="2011328">
              <a:defRPr sz="1800"/>
            </a:lvl6pPr>
            <a:lvl7pPr marL="2011328">
              <a:defRPr sz="1800"/>
            </a:lvl7pPr>
            <a:lvl8pPr marL="2011328">
              <a:defRPr sz="1800"/>
            </a:lvl8pPr>
            <a:lvl9pPr marL="2011328"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1/10/2016</a:t>
            </a:fld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5283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1/10/2016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516763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en-US"/>
              <a:t>1/10/2016</a:t>
            </a:fld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68731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961368" y="0"/>
            <a:ext cx="7922736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721" y="1701800"/>
            <a:ext cx="3351927" cy="28448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69236" y="482600"/>
            <a:ext cx="6805427" cy="58928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21" y="4648200"/>
            <a:ext cx="3351927" cy="17272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68072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082258" y="0"/>
            <a:ext cx="802431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7765" y="4800600"/>
            <a:ext cx="7313295" cy="762000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437765" y="279401"/>
            <a:ext cx="7313295" cy="4448175"/>
          </a:xfrm>
        </p:spPr>
        <p:txBody>
          <a:bodyPr>
            <a:normAutofit/>
          </a:bodyPr>
          <a:lstStyle>
            <a:lvl1pPr marL="0" indent="0">
              <a:buNone/>
              <a:defRPr sz="28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437765" y="5562600"/>
            <a:ext cx="7313295" cy="81280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en-US"/>
              <a:t>1/10/2016</a:t>
            </a:fld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21337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721" y="0"/>
            <a:ext cx="11579384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100000">
                <a:schemeClr val="bg1">
                  <a:alpha val="55000"/>
                </a:schemeClr>
              </a:gs>
            </a:gsLst>
            <a:lin ang="78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17309" y="76200"/>
            <a:ext cx="10157354" cy="13970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7309" y="1701800"/>
            <a:ext cx="10157354" cy="44704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17309" y="6400801"/>
            <a:ext cx="2742486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l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2DD204D1-F9BD-4643-8480-6EA41EB484F1}" type="datetimeFigureOut">
              <a:rPr lang="en-US"/>
              <a:pPr/>
              <a:t>1/10/2016</a:t>
            </a:fld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07842" y="6400801"/>
            <a:ext cx="6216301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ct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167146" y="6400801"/>
            <a:ext cx="1107518" cy="320675"/>
          </a:xfrm>
          <a:prstGeom prst="rect">
            <a:avLst/>
          </a:prstGeom>
        </p:spPr>
        <p:txBody>
          <a:bodyPr vert="horz" lIns="121899" tIns="60949" rIns="121899" bIns="60949" rtlCol="0" anchor="b"/>
          <a:lstStyle>
            <a:lvl1pPr algn="r">
              <a:defRPr sz="1200">
                <a:solidFill>
                  <a:schemeClr val="tx2">
                    <a:lumMod val="50000"/>
                    <a:lumOff val="50000"/>
                  </a:schemeClr>
                </a:solidFill>
              </a:defRPr>
            </a:lvl1pPr>
          </a:lstStyle>
          <a:p>
            <a:fld id="{EB37DED6-D4C7-42EE-AB49-D2E39E64FDE4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44047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9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75" r:id="rId8"/>
    <p:sldLayoutId id="2147483676" r:id="rId9"/>
    <p:sldLayoutId id="2147483677" r:id="rId10"/>
    <p:sldLayoutId id="2147483678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1218987" rtl="0" eaLnBrk="1" latinLnBrk="0" hangingPunct="1">
        <a:lnSpc>
          <a:spcPct val="85000"/>
        </a:lnSpc>
        <a:spcBef>
          <a:spcPct val="0"/>
        </a:spcBef>
        <a:buNone/>
        <a:tabLst/>
        <a:defRPr sz="4400" kern="1200" cap="none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5000"/>
        </a:lnSpc>
        <a:spcBef>
          <a:spcPts val="1866"/>
        </a:spcBef>
        <a:buSzPct val="100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31392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58037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84683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11328" indent="-304747" algn="l" defTabSz="1218987" rtl="0" eaLnBrk="1" latinLnBrk="0" hangingPunct="1">
        <a:lnSpc>
          <a:spcPct val="95000"/>
        </a:lnSpc>
        <a:spcBef>
          <a:spcPts val="1066"/>
        </a:spcBef>
        <a:buSzPct val="10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437973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86461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91264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778859" indent="-304747" algn="l" defTabSz="1218987" rtl="0" eaLnBrk="1" latinLnBrk="0" hangingPunct="1">
        <a:lnSpc>
          <a:spcPct val="95000"/>
        </a:lnSpc>
        <a:spcBef>
          <a:spcPts val="1066"/>
        </a:spcBef>
        <a:buSzPct val="90000"/>
        <a:buFont typeface="Century Gothic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Prvi tiskani rječnik i gramatika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1117308" y="548680"/>
            <a:ext cx="10157354" cy="1397000"/>
          </a:xfrm>
        </p:spPr>
        <p:txBody>
          <a:bodyPr>
            <a:normAutofit fontScale="90000"/>
          </a:bodyPr>
          <a:lstStyle/>
          <a:p>
            <a:r>
              <a:rPr lang="hr-HR" dirty="0" smtClean="0"/>
              <a:t>Pravopisi, gramatike, rječnici i jezični savjetnici su JEZIKOSLOVNI PRIRUČNICI.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1117308" y="2276872"/>
            <a:ext cx="10521719" cy="4470400"/>
          </a:xfrm>
        </p:spPr>
        <p:txBody>
          <a:bodyPr/>
          <a:lstStyle/>
          <a:p>
            <a:pPr marL="0" indent="0">
              <a:buNone/>
            </a:pP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Što je to jezikoslovlje?</a:t>
            </a:r>
          </a:p>
          <a:p>
            <a:pPr marL="0" indent="0">
              <a:buNone/>
            </a:pPr>
            <a:r>
              <a:rPr lang="hr-HR" b="1" dirty="0" smtClean="0"/>
              <a:t>Jezikoslovlje</a:t>
            </a:r>
            <a:r>
              <a:rPr lang="hr-HR" dirty="0" smtClean="0"/>
              <a:t> (filologija, lingvistika) znanstvena je disciplina koja proučava jezik. U jezikoslovnim se priručnicima opisuje standardni, književni jezik.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1829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Razvitak hrvatske </a:t>
            </a:r>
            <a:r>
              <a:rPr lang="hr-HR" u="sng" dirty="0" smtClean="0"/>
              <a:t>književnosti</a:t>
            </a:r>
            <a:endParaRPr lang="hr-HR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7309" y="1701800"/>
            <a:ext cx="10157354" cy="4751536"/>
          </a:xfrm>
        </p:spPr>
        <p:txBody>
          <a:bodyPr/>
          <a:lstStyle/>
          <a:p>
            <a:r>
              <a:rPr lang="hr-HR" dirty="0" smtClean="0"/>
              <a:t>Hrvatska se književnost razvijala na hrvatskim narodnim govorima</a:t>
            </a:r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r>
              <a:rPr lang="hr-HR" dirty="0" smtClean="0"/>
              <a:t>Spjev „Judita” Marka Marulića označava početak hrvatske književnosti, zato Marulića nazivamo </a:t>
            </a:r>
            <a:r>
              <a:rPr lang="hr-HR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ocem hrvatske književnosti</a:t>
            </a:r>
            <a:r>
              <a:rPr lang="hr-HR" dirty="0" smtClean="0"/>
              <a:t>. </a:t>
            </a:r>
            <a:r>
              <a:rPr lang="hr-HR" u="sng" dirty="0" smtClean="0"/>
              <a:t>Napisana je 1501., a tiskana 1521. godine</a:t>
            </a:r>
            <a:r>
              <a:rPr lang="hr-HR" dirty="0" smtClean="0"/>
              <a:t>.</a:t>
            </a:r>
          </a:p>
          <a:p>
            <a:pPr marL="0" indent="0">
              <a:buNone/>
            </a:pPr>
            <a:endParaRPr lang="hr-HR" dirty="0"/>
          </a:p>
          <a:p>
            <a:pPr>
              <a:buFont typeface="Wingdings" panose="05000000000000000000" pitchFamily="2" charset="2"/>
              <a:buChar char="Ø"/>
            </a:pPr>
            <a:r>
              <a:rPr lang="hr-HR" dirty="0" smtClean="0"/>
              <a:t>Sve veća književna i znanstvena djelatnost na prostoru Hrvatske dovodi do sve većeg bavljenja JEZIKOM KAO SUSTAVOM --&gt; potreba za RJEČNICIMA, GRAMATIKAMA ITD.</a:t>
            </a:r>
          </a:p>
        </p:txBody>
      </p:sp>
    </p:spTree>
    <p:extLst>
      <p:ext uri="{BB962C8B-B14F-4D97-AF65-F5344CB8AC3E}">
        <p14:creationId xmlns:p14="http://schemas.microsoft.com/office/powerpoint/2010/main" val="3073387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PRVI TISKANI RJEČNIK: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94" y="1700808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Faust Vrančić, 1595., Venecija – </a:t>
            </a:r>
            <a:r>
              <a:rPr lang="hr-HR" u="sng" dirty="0" smtClean="0"/>
              <a:t>Rječnik pet najuglednijih europskih jezika: latinskoga, talijanskoga, njemačkoga, </a:t>
            </a:r>
            <a:r>
              <a:rPr lang="hr-HR" b="1" u="sng" dirty="0" smtClean="0"/>
              <a:t>dalmatinskoga</a:t>
            </a:r>
            <a:r>
              <a:rPr lang="hr-HR" u="sng" dirty="0" smtClean="0"/>
              <a:t> i mađarskoga</a:t>
            </a:r>
          </a:p>
          <a:p>
            <a:pPr marL="0" indent="0">
              <a:buNone/>
            </a:pPr>
            <a:r>
              <a:rPr lang="hr-HR" dirty="0" smtClean="0"/>
              <a:t>	- 132 stranice</a:t>
            </a:r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sadrži 5800 riječi, uglavnom čakavskih</a:t>
            </a:r>
          </a:p>
          <a:p>
            <a:pPr marL="0" indent="0">
              <a:buNone/>
            </a:pPr>
            <a:endParaRPr lang="hr-HR" u="sng" dirty="0"/>
          </a:p>
          <a:p>
            <a:pPr marL="0" indent="0">
              <a:buNone/>
            </a:pPr>
            <a:r>
              <a:rPr lang="hr-HR" dirty="0" smtClean="0"/>
              <a:t>„Dalmatinski” jezik svrstan uz rame tada najcjenjenijih europskih jezika! 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40983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1804" y="76200"/>
            <a:ext cx="10652859" cy="1397000"/>
          </a:xfrm>
        </p:spPr>
        <p:txBody>
          <a:bodyPr/>
          <a:lstStyle/>
          <a:p>
            <a:r>
              <a:rPr lang="hr-HR" dirty="0" smtClean="0"/>
              <a:t>PRVA HRVATSKA TISKANA GRAMATIKA: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1494" y="1700808"/>
            <a:ext cx="10157354" cy="4470400"/>
          </a:xfrm>
        </p:spPr>
        <p:txBody>
          <a:bodyPr/>
          <a:lstStyle/>
          <a:p>
            <a:pPr marL="0" indent="0">
              <a:buNone/>
            </a:pPr>
            <a:r>
              <a:rPr lang="hr-HR" dirty="0" smtClean="0"/>
              <a:t>Bartol Kašić, 1604., Rim– </a:t>
            </a:r>
            <a:r>
              <a:rPr lang="hr-HR" u="sng" dirty="0" smtClean="0"/>
              <a:t>Temelji ilirskoga jezika u dvije knjige </a:t>
            </a:r>
            <a:r>
              <a:rPr lang="hr-HR" dirty="0" smtClean="0"/>
              <a:t>(</a:t>
            </a:r>
            <a:r>
              <a:rPr lang="hr-HR" dirty="0" err="1" smtClean="0"/>
              <a:t>Institutionem</a:t>
            </a:r>
            <a:r>
              <a:rPr lang="hr-HR" dirty="0" smtClean="0"/>
              <a:t> </a:t>
            </a:r>
            <a:r>
              <a:rPr lang="hr-HR" dirty="0" err="1" smtClean="0"/>
              <a:t>liguae</a:t>
            </a:r>
            <a:r>
              <a:rPr lang="hr-HR" dirty="0" smtClean="0"/>
              <a:t> </a:t>
            </a:r>
            <a:r>
              <a:rPr lang="hr-HR" dirty="0" err="1" smtClean="0"/>
              <a:t>illyricae</a:t>
            </a:r>
            <a:r>
              <a:rPr lang="hr-HR" dirty="0" smtClean="0"/>
              <a:t> libri duo)</a:t>
            </a:r>
            <a:endParaRPr lang="hr-HR" dirty="0" smtClean="0"/>
          </a:p>
          <a:p>
            <a:pPr marL="0" indent="0">
              <a:buNone/>
            </a:pPr>
            <a:r>
              <a:rPr lang="hr-HR" dirty="0" smtClean="0"/>
              <a:t>	- </a:t>
            </a:r>
            <a:r>
              <a:rPr lang="hr-HR" dirty="0" smtClean="0"/>
              <a:t>na latinskome jeziku</a:t>
            </a:r>
            <a:endParaRPr lang="hr-HR" dirty="0" smtClean="0"/>
          </a:p>
          <a:p>
            <a:pPr marL="0" indent="0">
              <a:buNone/>
            </a:pPr>
            <a:r>
              <a:rPr lang="hr-HR" dirty="0"/>
              <a:t>	</a:t>
            </a:r>
            <a:r>
              <a:rPr lang="hr-HR" dirty="0" smtClean="0"/>
              <a:t>- </a:t>
            </a:r>
            <a:r>
              <a:rPr lang="hr-HR" dirty="0" smtClean="0"/>
              <a:t>iako svoju knjigu Kašić naziva pravilima (</a:t>
            </a:r>
            <a:r>
              <a:rPr lang="hr-HR" dirty="0" err="1" smtClean="0"/>
              <a:t>institutio</a:t>
            </a:r>
            <a:r>
              <a:rPr lang="hr-HR" dirty="0" smtClean="0"/>
              <a:t>), ona je 	</a:t>
            </a:r>
            <a:r>
              <a:rPr lang="hr-HR" b="1" dirty="0" smtClean="0"/>
              <a:t>prva cjelovita gramatika hrvatskoga jezika</a:t>
            </a:r>
            <a:endParaRPr lang="hr-HR" b="1" dirty="0" smtClean="0"/>
          </a:p>
          <a:p>
            <a:pPr marL="0" indent="0">
              <a:buNone/>
            </a:pPr>
            <a:endParaRPr lang="hr-HR" b="1" u="sng" dirty="0"/>
          </a:p>
        </p:txBody>
      </p:sp>
    </p:spTree>
    <p:extLst>
      <p:ext uri="{BB962C8B-B14F-4D97-AF65-F5344CB8AC3E}">
        <p14:creationId xmlns:p14="http://schemas.microsoft.com/office/powerpoint/2010/main" val="34611535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Neka od </a:t>
            </a:r>
            <a:r>
              <a:rPr lang="hr-HR" dirty="0" err="1" smtClean="0"/>
              <a:t>Kašićevih</a:t>
            </a:r>
            <a:r>
              <a:rPr lang="hr-HR" dirty="0" smtClean="0"/>
              <a:t> jezičnih rješenja: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z</a:t>
            </a:r>
            <a:r>
              <a:rPr lang="hr-HR" dirty="0" smtClean="0"/>
              <a:t>bog rasprostranjenosti predlaže štokavsku ikavicu kao temelj književnome jeziku</a:t>
            </a:r>
          </a:p>
          <a:p>
            <a:r>
              <a:rPr lang="hr-HR" dirty="0"/>
              <a:t>n</a:t>
            </a:r>
            <a:r>
              <a:rPr lang="hr-HR" dirty="0" smtClean="0"/>
              <a:t>astoji riješiti odnos slova – predlaže istovjetno bilježenje glasova</a:t>
            </a:r>
          </a:p>
          <a:p>
            <a:r>
              <a:rPr lang="hr-HR" dirty="0"/>
              <a:t>o</a:t>
            </a:r>
            <a:r>
              <a:rPr lang="hr-HR" dirty="0" smtClean="0"/>
              <a:t>pisuje </a:t>
            </a:r>
            <a:r>
              <a:rPr lang="hr-HR" dirty="0" err="1" smtClean="0"/>
              <a:t>tronaglasni</a:t>
            </a:r>
            <a:r>
              <a:rPr lang="hr-HR" dirty="0" smtClean="0"/>
              <a:t> sustav čakavskoga narječja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485270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1053" y="1988840"/>
            <a:ext cx="7008574" cy="1930400"/>
          </a:xfrm>
        </p:spPr>
        <p:txBody>
          <a:bodyPr>
            <a:noAutofit/>
          </a:bodyPr>
          <a:lstStyle/>
          <a:p>
            <a:r>
              <a:rPr lang="hr-HR" sz="2800" dirty="0" smtClean="0"/>
              <a:t>Riječ gramatika grčkog je podrijetla. </a:t>
            </a:r>
            <a:r>
              <a:rPr lang="hr-H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Gramma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sz="2800" dirty="0" smtClean="0"/>
              <a:t>znači </a:t>
            </a:r>
            <a:r>
              <a:rPr lang="hr-H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slovo</a:t>
            </a:r>
            <a:r>
              <a:rPr lang="hr-HR" sz="2800" dirty="0" smtClean="0"/>
              <a:t>, pa je drugi hrvatski naziv za gramatiku SLOVNICA.</a:t>
            </a:r>
            <a:endParaRPr lang="en-US" sz="2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1053" y="548680"/>
            <a:ext cx="7008574" cy="1296987"/>
          </a:xfrm>
        </p:spPr>
        <p:txBody>
          <a:bodyPr>
            <a:normAutofit/>
          </a:bodyPr>
          <a:lstStyle/>
          <a:p>
            <a:r>
              <a:rPr lang="hr-HR" sz="4000" dirty="0" smtClean="0"/>
              <a:t>Dobro je znati…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997697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Books 16x9">
  <a:themeElements>
    <a:clrScheme name="Books_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Century Gothic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80000" r="-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30000" t="30000" r="70000" b="10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E1B558C7-619B-49BE-9097-7FCBDADD4EC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Blue bookstack presentation (widescreen)</Template>
  <TotalTime>0</TotalTime>
  <Words>212</Words>
  <Application>Microsoft Office PowerPoint</Application>
  <PresentationFormat>Custom</PresentationFormat>
  <Paragraphs>27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Century Gothic</vt:lpstr>
      <vt:lpstr>Wingdings</vt:lpstr>
      <vt:lpstr>Books 16x9</vt:lpstr>
      <vt:lpstr>Prvi tiskani rječnik i gramatika</vt:lpstr>
      <vt:lpstr>Pravopisi, gramatike, rječnici i jezični savjetnici su JEZIKOSLOVNI PRIRUČNICI.</vt:lpstr>
      <vt:lpstr>Razvitak hrvatske književnosti</vt:lpstr>
      <vt:lpstr>PRVI TISKANI RJEČNIK:</vt:lpstr>
      <vt:lpstr>PRVA HRVATSKA TISKANA GRAMATIKA:</vt:lpstr>
      <vt:lpstr>Neka od Kašićevih jezičnih rješenja:</vt:lpstr>
      <vt:lpstr>Riječ gramatika grčkog je podrijetla. Gramma znači slovo, pa je drugi hrvatski naziv za gramatiku SLOVNICA.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2016-01-09T20:15:25Z</dcterms:created>
  <dcterms:modified xsi:type="dcterms:W3CDTF">2016-01-10T15:59:52Z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