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1"/>
  </p:notesMasterIdLst>
  <p:handoutMasterIdLst>
    <p:handoutMasterId r:id="rId12"/>
  </p:handoutMasterIdLst>
  <p:sldIdLst>
    <p:sldId id="265" r:id="rId3"/>
    <p:sldId id="270" r:id="rId4"/>
    <p:sldId id="271" r:id="rId5"/>
    <p:sldId id="272" r:id="rId6"/>
    <p:sldId id="273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7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bc05K93_aI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PHw52sSWs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Zajednički jezik svih Hrvata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100" y="1825625"/>
            <a:ext cx="9791700" cy="470178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Nacionalni, politički i kulturni pokret koji je  nastupio u prvoj polovici 19. st. zbog teških političkih, društvenih i kulturnih prilika u hrvatskim krajevima</a:t>
            </a:r>
          </a:p>
          <a:p>
            <a:pPr lvl="1"/>
            <a:r>
              <a:rPr lang="hr-HR" dirty="0" smtClean="0"/>
              <a:t>Dio tih preporodnih gibanja naziva se </a:t>
            </a:r>
            <a:r>
              <a:rPr lang="hr-HR" dirty="0" smtClean="0">
                <a:solidFill>
                  <a:srgbClr val="FF0000"/>
                </a:solidFill>
              </a:rPr>
              <a:t>ilirski pokret.</a:t>
            </a:r>
          </a:p>
          <a:p>
            <a:pPr lvl="1"/>
            <a:endParaRPr lang="hr-HR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hr-HR" dirty="0" smtClean="0">
                <a:sym typeface="Wingdings" panose="05000000000000000000" pitchFamily="2" charset="2"/>
              </a:rPr>
              <a:t> Ilirci su vjerovali da je </a:t>
            </a:r>
            <a:r>
              <a:rPr lang="hr-HR" u="sng" dirty="0" smtClean="0">
                <a:sym typeface="Wingdings" panose="05000000000000000000" pitchFamily="2" charset="2"/>
              </a:rPr>
              <a:t>jezik</a:t>
            </a:r>
            <a:r>
              <a:rPr lang="hr-HR" dirty="0" smtClean="0">
                <a:sym typeface="Wingdings" panose="05000000000000000000" pitchFamily="2" charset="2"/>
              </a:rPr>
              <a:t> isto što i </a:t>
            </a:r>
            <a:r>
              <a:rPr lang="hr-HR" u="sng" dirty="0" smtClean="0">
                <a:sym typeface="Wingdings" panose="05000000000000000000" pitchFamily="2" charset="2"/>
              </a:rPr>
              <a:t>narod</a:t>
            </a:r>
            <a:r>
              <a:rPr lang="hr-HR" dirty="0" smtClean="0">
                <a:sym typeface="Wingdings" panose="05000000000000000000" pitchFamily="2" charset="2"/>
              </a:rPr>
              <a:t>, pa je njihova borba za </a:t>
            </a:r>
            <a:r>
              <a:rPr lang="hr-HR" u="sng" dirty="0" smtClean="0">
                <a:sym typeface="Wingdings" panose="05000000000000000000" pitchFamily="2" charset="2"/>
              </a:rPr>
              <a:t>jedinstveno pismo i jezik </a:t>
            </a:r>
            <a:r>
              <a:rPr lang="hr-HR" dirty="0" smtClean="0">
                <a:sym typeface="Wingdings" panose="05000000000000000000" pitchFamily="2" charset="2"/>
              </a:rPr>
              <a:t>bila zapravo borba za </a:t>
            </a:r>
            <a:r>
              <a:rPr lang="hr-HR" u="sng" dirty="0" smtClean="0">
                <a:sym typeface="Wingdings" panose="05000000000000000000" pitchFamily="2" charset="2"/>
              </a:rPr>
              <a:t>narodno jedinstvo.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hr-HR" u="sng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hr-HR" dirty="0" smtClean="0">
                <a:sym typeface="Wingdings" panose="05000000000000000000" pitchFamily="2" charset="2"/>
              </a:rPr>
              <a:t>Vođa hrvatskoga narodnoga </a:t>
            </a:r>
            <a:r>
              <a:rPr lang="hr-HR" dirty="0">
                <a:sym typeface="Wingdings" panose="05000000000000000000" pitchFamily="2" charset="2"/>
              </a:rPr>
              <a:t>p</a:t>
            </a:r>
            <a:r>
              <a:rPr lang="hr-HR" dirty="0" smtClean="0">
                <a:sym typeface="Wingdings" panose="05000000000000000000" pitchFamily="2" charset="2"/>
              </a:rPr>
              <a:t>reporoda bio je </a:t>
            </a:r>
            <a:r>
              <a:rPr lang="hr-HR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Ljudevit Gaj.</a:t>
            </a:r>
          </a:p>
          <a:p>
            <a:pPr marL="457200" lvl="1" indent="0">
              <a:buNone/>
            </a:pPr>
            <a:r>
              <a:rPr lang="hr-HR" dirty="0" smtClean="0">
                <a:sym typeface="Wingdings" panose="05000000000000000000" pitchFamily="2" charset="2"/>
              </a:rPr>
              <a:t>- ostali sudionici: Dragutin </a:t>
            </a:r>
            <a:r>
              <a:rPr lang="hr-HR" dirty="0" err="1" smtClean="0">
                <a:sym typeface="Wingdings" panose="05000000000000000000" pitchFamily="2" charset="2"/>
              </a:rPr>
              <a:t>Rakovac</a:t>
            </a:r>
            <a:r>
              <a:rPr lang="hr-HR" dirty="0" smtClean="0">
                <a:sym typeface="Wingdings" panose="05000000000000000000" pitchFamily="2" charset="2"/>
              </a:rPr>
              <a:t>, Ljudevit </a:t>
            </a:r>
            <a:r>
              <a:rPr lang="hr-HR" dirty="0" err="1" smtClean="0">
                <a:sym typeface="Wingdings" panose="05000000000000000000" pitchFamily="2" charset="2"/>
              </a:rPr>
              <a:t>Vukotinović</a:t>
            </a:r>
            <a:r>
              <a:rPr lang="hr-HR" dirty="0" smtClean="0">
                <a:sym typeface="Wingdings" panose="05000000000000000000" pitchFamily="2" charset="2"/>
              </a:rPr>
              <a:t>, Dimitrije Demeter</a:t>
            </a:r>
          </a:p>
          <a:p>
            <a:pPr marL="457200" lvl="1" indent="0">
              <a:buNone/>
            </a:pPr>
            <a:r>
              <a:rPr lang="hr-HR" dirty="0" smtClean="0">
                <a:sym typeface="Wingdings" panose="05000000000000000000" pitchFamily="2" charset="2"/>
              </a:rPr>
              <a:t>- grof </a:t>
            </a:r>
            <a:r>
              <a:rPr lang="hr-HR" b="1" dirty="0" smtClean="0">
                <a:sym typeface="Wingdings" panose="05000000000000000000" pitchFamily="2" charset="2"/>
              </a:rPr>
              <a:t>Janko Drašković </a:t>
            </a:r>
            <a:r>
              <a:rPr lang="hr-HR" dirty="0" smtClean="0">
                <a:sym typeface="Wingdings" panose="05000000000000000000" pitchFamily="2" charset="2"/>
              </a:rPr>
              <a:t>– zastupa ideje pokreta u Saboru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Hrvatski narodni preporod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8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100" y="1825625"/>
            <a:ext cx="9791700" cy="4701784"/>
          </a:xfrm>
        </p:spPr>
        <p:txBody>
          <a:bodyPr>
            <a:normAutofit/>
          </a:bodyPr>
          <a:lstStyle/>
          <a:p>
            <a:pPr marL="514350" indent="-514350">
              <a:buClrTx/>
              <a:buAutoNum type="arabicPeriod"/>
            </a:pPr>
            <a:r>
              <a:rPr lang="hr-HR" sz="3600" dirty="0">
                <a:sym typeface="Wingdings" panose="05000000000000000000" pitchFamily="2" charset="2"/>
              </a:rPr>
              <a:t>j</a:t>
            </a:r>
            <a:r>
              <a:rPr lang="hr-HR" sz="3600" dirty="0" smtClean="0">
                <a:sym typeface="Wingdings" panose="05000000000000000000" pitchFamily="2" charset="2"/>
              </a:rPr>
              <a:t>ezično sjedinjenje</a:t>
            </a:r>
          </a:p>
          <a:p>
            <a:pPr marL="514350" indent="-514350">
              <a:buClrTx/>
              <a:buAutoNum type="arabicPeriod"/>
            </a:pPr>
            <a:r>
              <a:rPr lang="hr-HR" sz="3600" dirty="0">
                <a:sym typeface="Wingdings" panose="05000000000000000000" pitchFamily="2" charset="2"/>
              </a:rPr>
              <a:t>u</a:t>
            </a:r>
            <a:r>
              <a:rPr lang="hr-HR" sz="3600" dirty="0" smtClean="0">
                <a:sym typeface="Wingdings" panose="05000000000000000000" pitchFamily="2" charset="2"/>
              </a:rPr>
              <a:t>jednačavanje grafije</a:t>
            </a:r>
          </a:p>
          <a:p>
            <a:pPr marL="514350" indent="-514350">
              <a:buClrTx/>
              <a:buAutoNum type="arabicPeriod"/>
            </a:pPr>
            <a:r>
              <a:rPr lang="hr-HR" sz="3600" dirty="0">
                <a:sym typeface="Wingdings" panose="05000000000000000000" pitchFamily="2" charset="2"/>
              </a:rPr>
              <a:t>o</a:t>
            </a:r>
            <a:r>
              <a:rPr lang="hr-HR" sz="3600" dirty="0" smtClean="0">
                <a:sym typeface="Wingdings" panose="05000000000000000000" pitchFamily="2" charset="2"/>
              </a:rPr>
              <a:t>sigurati hrvatskome jeziku položaj u javnim službama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64566" y="365125"/>
            <a:ext cx="9989234" cy="1325563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Zadaće koje su preporoditelji željeli ostvariti: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099" y="1448972"/>
            <a:ext cx="10282897" cy="5078437"/>
          </a:xfrm>
        </p:spPr>
        <p:txBody>
          <a:bodyPr>
            <a:normAutofit/>
          </a:bodyPr>
          <a:lstStyle/>
          <a:p>
            <a:pPr marL="514350" indent="-514350">
              <a:buClrTx/>
              <a:buAutoNum type="arabicPeriod"/>
            </a:pPr>
            <a:r>
              <a:rPr lang="hr-HR" sz="3600" i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Kratka osnova </a:t>
            </a:r>
            <a:r>
              <a:rPr lang="hr-HR" sz="3600" i="1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horvatsko</a:t>
            </a:r>
            <a:r>
              <a:rPr lang="hr-HR" sz="3600" i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-slavenskog </a:t>
            </a:r>
            <a:r>
              <a:rPr lang="hr-HR" sz="3600" i="1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pravopisana</a:t>
            </a:r>
            <a:r>
              <a:rPr lang="hr-HR" sz="3600" i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hr-HR" sz="3600" dirty="0" smtClean="0">
                <a:sym typeface="Wingdings" panose="05000000000000000000" pitchFamily="2" charset="2"/>
              </a:rPr>
              <a:t>(1830.)</a:t>
            </a:r>
          </a:p>
          <a:p>
            <a:pPr marL="0" indent="0">
              <a:buClrTx/>
              <a:buNone/>
            </a:pPr>
            <a:r>
              <a:rPr lang="hr-HR" sz="3600" dirty="0" smtClean="0">
                <a:sym typeface="Wingdings" panose="05000000000000000000" pitchFamily="2" charset="2"/>
              </a:rPr>
              <a:t>- </a:t>
            </a:r>
            <a:r>
              <a:rPr lang="hr-HR" sz="3600" dirty="0">
                <a:sym typeface="Wingdings" panose="05000000000000000000" pitchFamily="2" charset="2"/>
              </a:rPr>
              <a:t>i</a:t>
            </a:r>
            <a:r>
              <a:rPr lang="hr-HR" sz="3600" dirty="0" smtClean="0">
                <a:sym typeface="Wingdings" panose="05000000000000000000" pitchFamily="2" charset="2"/>
              </a:rPr>
              <a:t>znosi problem pisanja nekih glasova koji se različito bilježe (npr. </a:t>
            </a:r>
            <a:r>
              <a:rPr lang="hr-HR" sz="3600" dirty="0" err="1">
                <a:sym typeface="Wingdings" panose="05000000000000000000" pitchFamily="2" charset="2"/>
              </a:rPr>
              <a:t>c</a:t>
            </a:r>
            <a:r>
              <a:rPr lang="hr-HR" sz="3600" dirty="0" err="1" smtClean="0">
                <a:sym typeface="Wingdings" panose="05000000000000000000" pitchFamily="2" charset="2"/>
              </a:rPr>
              <a:t>h</a:t>
            </a:r>
            <a:r>
              <a:rPr lang="hr-HR" sz="3600" dirty="0" smtClean="0">
                <a:sym typeface="Wingdings" panose="05000000000000000000" pitchFamily="2" charset="2"/>
              </a:rPr>
              <a:t>, </a:t>
            </a:r>
            <a:r>
              <a:rPr lang="hr-HR" sz="3600" dirty="0" err="1" smtClean="0">
                <a:sym typeface="Wingdings" panose="05000000000000000000" pitchFamily="2" charset="2"/>
              </a:rPr>
              <a:t>sch</a:t>
            </a:r>
            <a:r>
              <a:rPr lang="hr-HR" sz="3600" dirty="0" smtClean="0">
                <a:sym typeface="Wingdings" panose="05000000000000000000" pitchFamily="2" charset="2"/>
              </a:rPr>
              <a:t>, </a:t>
            </a:r>
            <a:r>
              <a:rPr lang="hr-HR" sz="3600" dirty="0" err="1" smtClean="0">
                <a:sym typeface="Wingdings" panose="05000000000000000000" pitchFamily="2" charset="2"/>
              </a:rPr>
              <a:t>sh</a:t>
            </a:r>
            <a:r>
              <a:rPr lang="hr-HR" sz="3600" dirty="0" smtClean="0">
                <a:sym typeface="Wingdings" panose="05000000000000000000" pitchFamily="2" charset="2"/>
              </a:rPr>
              <a:t> za glas š)</a:t>
            </a:r>
          </a:p>
          <a:p>
            <a:pPr marL="514350" indent="-514350">
              <a:buClrTx/>
              <a:buAutoNum type="arabicPeriod"/>
            </a:pPr>
            <a:r>
              <a:rPr lang="hr-HR" sz="3600" dirty="0" smtClean="0">
                <a:sym typeface="Wingdings" panose="05000000000000000000" pitchFamily="2" charset="2"/>
              </a:rPr>
              <a:t>rasprava </a:t>
            </a:r>
            <a:r>
              <a:rPr lang="hr-HR" sz="3600" i="1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Pravopisz</a:t>
            </a:r>
            <a:r>
              <a:rPr lang="hr-HR" sz="3600" i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hr-HR" sz="3600" dirty="0" smtClean="0">
                <a:sym typeface="Wingdings" panose="05000000000000000000" pitchFamily="2" charset="2"/>
              </a:rPr>
              <a:t>(1835.)</a:t>
            </a:r>
          </a:p>
          <a:p>
            <a:pPr>
              <a:buClrTx/>
              <a:buFontTx/>
              <a:buChar char="-"/>
            </a:pPr>
            <a:r>
              <a:rPr lang="hr-HR" sz="3600" dirty="0">
                <a:sym typeface="Wingdings" panose="05000000000000000000" pitchFamily="2" charset="2"/>
              </a:rPr>
              <a:t>o</a:t>
            </a:r>
            <a:r>
              <a:rPr lang="hr-HR" sz="3600" dirty="0" smtClean="0">
                <a:sym typeface="Wingdings" panose="05000000000000000000" pitchFamily="2" charset="2"/>
              </a:rPr>
              <a:t>dabrana konačna slovna rješenja:</a:t>
            </a:r>
          </a:p>
          <a:p>
            <a:pPr marL="0" indent="0">
              <a:buClrTx/>
              <a:buNone/>
            </a:pPr>
            <a:r>
              <a:rPr lang="hr-HR" sz="3600" dirty="0" smtClean="0">
                <a:sym typeface="Wingdings" panose="05000000000000000000" pitchFamily="2" charset="2"/>
              </a:rPr>
              <a:t>	- </a:t>
            </a:r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č, ć, ž, š, </a:t>
            </a:r>
            <a:r>
              <a:rPr lang="hr-HR" sz="3600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lj</a:t>
            </a:r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, nj </a:t>
            </a:r>
            <a:r>
              <a:rPr lang="hr-HR" sz="3600" dirty="0" smtClean="0">
                <a:sym typeface="Wingdings" panose="05000000000000000000" pitchFamily="2" charset="2"/>
              </a:rPr>
              <a:t>(slova koja i danas rabimo)</a:t>
            </a:r>
          </a:p>
          <a:p>
            <a:pPr marL="0" indent="0">
              <a:buClrTx/>
              <a:buNone/>
            </a:pPr>
            <a:r>
              <a:rPr lang="hr-HR" sz="3600" dirty="0">
                <a:sym typeface="Wingdings" panose="05000000000000000000" pitchFamily="2" charset="2"/>
              </a:rPr>
              <a:t>	</a:t>
            </a:r>
            <a:r>
              <a:rPr lang="hr-HR" sz="3600" dirty="0" smtClean="0">
                <a:sym typeface="Wingdings" panose="05000000000000000000" pitchFamily="2" charset="2"/>
              </a:rPr>
              <a:t>- dvoslovi </a:t>
            </a:r>
            <a:r>
              <a:rPr lang="hr-HR" sz="3600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dj</a:t>
            </a:r>
            <a:r>
              <a:rPr lang="hr-HR" sz="3600" dirty="0" smtClean="0">
                <a:sym typeface="Wingdings" panose="05000000000000000000" pitchFamily="2" charset="2"/>
              </a:rPr>
              <a:t>, </a:t>
            </a:r>
            <a:r>
              <a:rPr lang="hr-HR" sz="3600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gj</a:t>
            </a:r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hr-HR" sz="3600" dirty="0" smtClean="0">
                <a:sym typeface="Wingdings" panose="05000000000000000000" pitchFamily="2" charset="2"/>
              </a:rPr>
              <a:t>i tzv. rogato </a:t>
            </a:r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ě </a:t>
            </a:r>
            <a:r>
              <a:rPr lang="hr-HR" sz="3600" dirty="0" smtClean="0">
                <a:sym typeface="Wingdings" panose="05000000000000000000" pitchFamily="2" charset="2"/>
              </a:rPr>
              <a:t>(jat) – npr. </a:t>
            </a:r>
            <a:r>
              <a:rPr lang="hr-HR" sz="3600" dirty="0" err="1" smtClean="0">
                <a:sym typeface="Wingdings" panose="05000000000000000000" pitchFamily="2" charset="2"/>
              </a:rPr>
              <a:t>cvět</a:t>
            </a:r>
            <a:endParaRPr lang="hr-HR" sz="3600" dirty="0" smtClean="0"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64566" y="126609"/>
            <a:ext cx="9989234" cy="1223889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Djela LJUDEVITA GAJA: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7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099" y="1448972"/>
            <a:ext cx="10282897" cy="5078437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hr-HR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Danica </a:t>
            </a:r>
            <a:r>
              <a:rPr lang="hr-HR" sz="3600" dirty="0" smtClean="0">
                <a:sym typeface="Wingdings" panose="05000000000000000000" pitchFamily="2" charset="2"/>
              </a:rPr>
              <a:t>(punog naziva </a:t>
            </a:r>
            <a:r>
              <a:rPr lang="hr-HR" sz="3600" i="1" dirty="0" err="1" smtClean="0">
                <a:sym typeface="Wingdings" panose="05000000000000000000" pitchFamily="2" charset="2"/>
              </a:rPr>
              <a:t>Danicza</a:t>
            </a:r>
            <a:r>
              <a:rPr lang="hr-HR" sz="3600" i="1" dirty="0" smtClean="0">
                <a:sym typeface="Wingdings" panose="05000000000000000000" pitchFamily="2" charset="2"/>
              </a:rPr>
              <a:t> </a:t>
            </a:r>
            <a:r>
              <a:rPr lang="hr-HR" sz="3600" i="1" dirty="0" err="1" smtClean="0">
                <a:sym typeface="Wingdings" panose="05000000000000000000" pitchFamily="2" charset="2"/>
              </a:rPr>
              <a:t>horvatska</a:t>
            </a:r>
            <a:r>
              <a:rPr lang="hr-HR" sz="3600" i="1" dirty="0" smtClean="0">
                <a:sym typeface="Wingdings" panose="05000000000000000000" pitchFamily="2" charset="2"/>
              </a:rPr>
              <a:t>, slavonska y dalmatinska</a:t>
            </a:r>
            <a:r>
              <a:rPr lang="hr-HR" sz="3600" dirty="0" smtClean="0">
                <a:sym typeface="Wingdings" panose="05000000000000000000" pitchFamily="2" charset="2"/>
              </a:rPr>
              <a:t>  kasnije postaje </a:t>
            </a:r>
            <a:r>
              <a:rPr lang="hr-HR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Danica ilirska</a:t>
            </a:r>
            <a:r>
              <a:rPr lang="hr-HR" sz="3600" dirty="0" smtClean="0">
                <a:sym typeface="Wingdings" panose="05000000000000000000" pitchFamily="2" charset="2"/>
              </a:rPr>
              <a:t>)</a:t>
            </a:r>
            <a:endParaRPr lang="hr-HR" sz="3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>
              <a:buClrTx/>
              <a:buFontTx/>
              <a:buChar char="-"/>
            </a:pPr>
            <a:r>
              <a:rPr lang="hr-HR" sz="3600" dirty="0">
                <a:sym typeface="Wingdings" panose="05000000000000000000" pitchFamily="2" charset="2"/>
              </a:rPr>
              <a:t>p</a:t>
            </a:r>
            <a:r>
              <a:rPr lang="hr-HR" sz="3600" dirty="0" smtClean="0">
                <a:sym typeface="Wingdings" panose="05000000000000000000" pitchFamily="2" charset="2"/>
              </a:rPr>
              <a:t>očela izlaziti 1835.</a:t>
            </a:r>
          </a:p>
          <a:p>
            <a:pPr marL="0" indent="0">
              <a:buClrTx/>
              <a:buNone/>
            </a:pPr>
            <a:endParaRPr lang="hr-HR" sz="3600" dirty="0" smtClean="0">
              <a:sym typeface="Wingdings" panose="05000000000000000000" pitchFamily="2" charset="2"/>
            </a:endParaRPr>
          </a:p>
          <a:p>
            <a:pPr marL="0" indent="0">
              <a:buClrTx/>
              <a:buNone/>
            </a:pPr>
            <a:r>
              <a:rPr lang="hr-HR" sz="3600" dirty="0" smtClean="0">
                <a:sym typeface="Wingdings" panose="05000000000000000000" pitchFamily="2" charset="2"/>
              </a:rPr>
              <a:t>U početku se objavljuju štokavski i kajkavski tekstovi, kasnije samo </a:t>
            </a:r>
            <a:r>
              <a:rPr lang="hr-HR" sz="3600" u="sng" dirty="0" smtClean="0">
                <a:sym typeface="Wingdings" panose="05000000000000000000" pitchFamily="2" charset="2"/>
              </a:rPr>
              <a:t>štokavski</a:t>
            </a:r>
            <a:r>
              <a:rPr lang="hr-HR" sz="3600" dirty="0" smtClean="0">
                <a:sym typeface="Wingdings" panose="05000000000000000000" pitchFamily="2" charset="2"/>
              </a:rPr>
              <a:t>, u skladu s idejom preporoditelja da je štokavsko narječje osnovica zajedničkog jezika na svim hrvatskim područjima.</a:t>
            </a:r>
          </a:p>
          <a:p>
            <a:pPr marL="0" indent="0">
              <a:buClrTx/>
              <a:buNone/>
            </a:pPr>
            <a:endParaRPr lang="hr-HR" sz="36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64566" y="126609"/>
            <a:ext cx="9989234" cy="1223889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Najznačajniji časopis toga doba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2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48031" y="1842868"/>
            <a:ext cx="10282897" cy="3756074"/>
          </a:xfrm>
        </p:spPr>
        <p:txBody>
          <a:bodyPr>
            <a:normAutofit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hr-HR" sz="3600" dirty="0">
                <a:sym typeface="Wingdings" panose="05000000000000000000" pitchFamily="2" charset="2"/>
              </a:rPr>
              <a:t>u</a:t>
            </a:r>
            <a:r>
              <a:rPr lang="hr-HR" sz="3600" dirty="0" smtClean="0">
                <a:sym typeface="Wingdings" panose="05000000000000000000" pitchFamily="2" charset="2"/>
              </a:rPr>
              <a:t>jedinjenje Hrvata u književnom jeziku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hr-HR" sz="3600" dirty="0">
                <a:sym typeface="Wingdings" panose="05000000000000000000" pitchFamily="2" charset="2"/>
              </a:rPr>
              <a:t>p</a:t>
            </a:r>
            <a:r>
              <a:rPr lang="hr-HR" sz="3600" dirty="0" smtClean="0">
                <a:sym typeface="Wingdings" panose="05000000000000000000" pitchFamily="2" charset="2"/>
              </a:rPr>
              <a:t>rihvaćanje jedinstvene latinične grafije (Gajeva reforma)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hr-HR" sz="3600" dirty="0">
                <a:sym typeface="Wingdings" panose="05000000000000000000" pitchFamily="2" charset="2"/>
              </a:rPr>
              <a:t>u</a:t>
            </a:r>
            <a:r>
              <a:rPr lang="hr-HR" sz="3600" dirty="0" smtClean="0">
                <a:sym typeface="Wingdings" panose="05000000000000000000" pitchFamily="2" charset="2"/>
              </a:rPr>
              <a:t>zdignut položaj hrvatskog jezika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4904" y="225083"/>
            <a:ext cx="9989234" cy="1223889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Postignuća hrvatskog narodnog preporoda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3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0505" y="1842867"/>
            <a:ext cx="11310423" cy="482521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hr-HR" sz="3600" u="sng" dirty="0" smtClean="0">
                <a:sym typeface="Wingdings" panose="05000000000000000000" pitchFamily="2" charset="2"/>
              </a:rPr>
              <a:t>Ivan Kukuljević </a:t>
            </a:r>
            <a:r>
              <a:rPr lang="hr-HR" sz="3600" u="sng" dirty="0" err="1" smtClean="0">
                <a:sym typeface="Wingdings" panose="05000000000000000000" pitchFamily="2" charset="2"/>
              </a:rPr>
              <a:t>Sakcinski</a:t>
            </a:r>
            <a:r>
              <a:rPr lang="hr-HR" sz="3600" u="sng" dirty="0" smtClean="0">
                <a:sym typeface="Wingdings" panose="05000000000000000000" pitchFamily="2" charset="2"/>
              </a:rPr>
              <a:t> </a:t>
            </a:r>
            <a:r>
              <a:rPr lang="hr-HR" sz="3600" dirty="0" smtClean="0">
                <a:sym typeface="Wingdings" panose="05000000000000000000" pitchFamily="2" charset="2"/>
              </a:rPr>
              <a:t>održao je </a:t>
            </a:r>
            <a:r>
              <a:rPr lang="hr-HR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u Saboru prvi govor na hrvatskome jeziku</a:t>
            </a:r>
            <a:r>
              <a:rPr lang="hr-HR" sz="3600" dirty="0" smtClean="0">
                <a:sym typeface="Wingdings" panose="05000000000000000000" pitchFamily="2" charset="2"/>
              </a:rPr>
              <a:t> 2. svibnja 1843.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hr-HR" sz="3600" dirty="0" smtClean="0">
                <a:sym typeface="Wingdings" panose="05000000000000000000" pitchFamily="2" charset="2"/>
              </a:rPr>
              <a:t>1848. na Zagrebačkoj akademiji otvorena je </a:t>
            </a:r>
            <a:r>
              <a:rPr lang="hr-HR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Katedra za hrvatski jezik </a:t>
            </a:r>
            <a:r>
              <a:rPr lang="hr-HR" sz="3600" dirty="0" smtClean="0">
                <a:sym typeface="Wingdings" panose="05000000000000000000" pitchFamily="2" charset="2"/>
              </a:rPr>
              <a:t>(prvi profesor je bio Vjekoslav </a:t>
            </a:r>
            <a:r>
              <a:rPr lang="hr-HR" sz="3600" dirty="0" err="1" smtClean="0">
                <a:sym typeface="Wingdings" panose="05000000000000000000" pitchFamily="2" charset="2"/>
              </a:rPr>
              <a:t>Babukić</a:t>
            </a:r>
            <a:r>
              <a:rPr lang="hr-HR" sz="3600" dirty="0" smtClean="0">
                <a:sym typeface="Wingdings" panose="05000000000000000000" pitchFamily="2" charset="2"/>
              </a:rPr>
              <a:t>, najznačajniji slovničar toga vremena)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hr-HR" sz="3600" dirty="0" smtClean="0">
                <a:sym typeface="Wingdings" panose="05000000000000000000" pitchFamily="2" charset="2"/>
              </a:rPr>
              <a:t>1847. otvoren je </a:t>
            </a:r>
            <a:r>
              <a:rPr lang="hr-HR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Narodni dom </a:t>
            </a:r>
            <a:r>
              <a:rPr lang="hr-HR" sz="3600" dirty="0" smtClean="0">
                <a:sym typeface="Wingdings" panose="05000000000000000000" pitchFamily="2" charset="2"/>
              </a:rPr>
              <a:t>– središnja ustanova hrvatske kulture onog vremena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hr-HR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23. listopada 1847. Sabor je proglasio hrvatski jezik </a:t>
            </a:r>
            <a:r>
              <a:rPr lang="hr-HR" sz="3600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službenim</a:t>
            </a:r>
            <a:r>
              <a:rPr lang="hr-HR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u </a:t>
            </a:r>
            <a:r>
              <a:rPr lang="hr-HR" sz="36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Trojedinoj</a:t>
            </a:r>
            <a:r>
              <a:rPr lang="hr-HR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kraljevini Dalmacije, Hrvatske i Slavonije</a:t>
            </a:r>
          </a:p>
          <a:p>
            <a:pPr marL="742950" indent="-742950">
              <a:buClrTx/>
              <a:buFont typeface="+mj-lt"/>
              <a:buAutoNum type="arabicPeriod"/>
            </a:pPr>
            <a:endParaRPr lang="hr-HR" sz="3600" dirty="0" smtClean="0">
              <a:sym typeface="Wingdings" panose="05000000000000000000" pitchFamily="2" charset="2"/>
            </a:endParaRPr>
          </a:p>
          <a:p>
            <a:pPr marL="742950" indent="-742950">
              <a:buClrTx/>
              <a:buFont typeface="+mj-lt"/>
              <a:buAutoNum type="arabicPeriod"/>
            </a:pPr>
            <a:endParaRPr lang="hr-HR" sz="3600" dirty="0" smtClean="0"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4904" y="225083"/>
            <a:ext cx="9989234" cy="1223889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Uspjesi preporoditelja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1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2708" y="1448972"/>
            <a:ext cx="11310423" cy="4825219"/>
          </a:xfrm>
        </p:spPr>
        <p:txBody>
          <a:bodyPr>
            <a:normAutofit fontScale="92500" lnSpcReduction="20000"/>
          </a:bodyPr>
          <a:lstStyle/>
          <a:p>
            <a:pPr marL="0" indent="0">
              <a:buClrTx/>
              <a:buNone/>
            </a:pPr>
            <a:r>
              <a:rPr lang="hr-HR" sz="3600" i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  <a:hlinkClick r:id="rId3"/>
              </a:rPr>
              <a:t>Horvatov sloga i </a:t>
            </a:r>
            <a:r>
              <a:rPr lang="hr-HR" sz="3600" i="1" dirty="0" err="1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  <a:hlinkClick r:id="rId3"/>
              </a:rPr>
              <a:t>zjedinjenje</a:t>
            </a:r>
            <a:r>
              <a:rPr lang="hr-HR" sz="3600" i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  <a:hlinkClick r:id="rId3"/>
              </a:rPr>
              <a:t> </a:t>
            </a:r>
            <a:r>
              <a:rPr lang="hr-HR" sz="3600" dirty="0" smtClean="0">
                <a:sym typeface="Wingdings" panose="05000000000000000000" pitchFamily="2" charset="2"/>
              </a:rPr>
              <a:t>najpoznatija je </a:t>
            </a:r>
            <a:r>
              <a:rPr lang="hr-HR" sz="3600" u="sng" dirty="0" smtClean="0">
                <a:sym typeface="Wingdings" panose="05000000000000000000" pitchFamily="2" charset="2"/>
              </a:rPr>
              <a:t>budnica</a:t>
            </a:r>
            <a:r>
              <a:rPr lang="hr-HR" sz="3600" dirty="0" smtClean="0">
                <a:sym typeface="Wingdings" panose="05000000000000000000" pitchFamily="2" charset="2"/>
              </a:rPr>
              <a:t> iz vremena preporoda napisana kajkavskim narječjem. Napisao ju je Ljudevit Gaj, a uglazbio njegov </a:t>
            </a:r>
            <a:r>
              <a:rPr lang="hr-HR" sz="3600" dirty="0">
                <a:sym typeface="Wingdings" panose="05000000000000000000" pitchFamily="2" charset="2"/>
              </a:rPr>
              <a:t>p</a:t>
            </a:r>
            <a:r>
              <a:rPr lang="hr-HR" sz="3600" dirty="0" smtClean="0">
                <a:sym typeface="Wingdings" panose="05000000000000000000" pitchFamily="2" charset="2"/>
              </a:rPr>
              <a:t>rijatelj Ferdo Livadić</a:t>
            </a:r>
            <a:r>
              <a:rPr lang="hr-HR" sz="3600" dirty="0" smtClean="0">
                <a:sym typeface="Wingdings" panose="05000000000000000000" pitchFamily="2" charset="2"/>
              </a:rPr>
              <a:t>. Pogledajte kratki video o Ljudevitu Gaju na sljedećoj poveznici: </a:t>
            </a:r>
            <a:r>
              <a:rPr lang="hr-HR" sz="3600" dirty="0">
                <a:hlinkClick r:id="rId4"/>
              </a:rPr>
              <a:t>https://www.youtube.com/watch?v=iPHw52sSWsc</a:t>
            </a:r>
            <a:endParaRPr lang="hr-HR" sz="3600" dirty="0" smtClean="0">
              <a:sym typeface="Wingdings" panose="05000000000000000000" pitchFamily="2" charset="2"/>
            </a:endParaRPr>
          </a:p>
          <a:p>
            <a:pPr marL="0" indent="0">
              <a:buClrTx/>
              <a:buNone/>
            </a:pPr>
            <a:endParaRPr lang="hr-HR" sz="3600" dirty="0">
              <a:sym typeface="Wingdings" panose="05000000000000000000" pitchFamily="2" charset="2"/>
            </a:endParaRPr>
          </a:p>
          <a:p>
            <a:pPr marL="0" indent="0">
              <a:buClrTx/>
              <a:buNone/>
            </a:pPr>
            <a:r>
              <a:rPr lang="hr-HR" sz="3600" dirty="0" smtClean="0">
                <a:sym typeface="Wingdings" panose="05000000000000000000" pitchFamily="2" charset="2"/>
              </a:rPr>
              <a:t>BUDNICE (od gl. ‘buditi’) – pjesme koje su poticale na iskazivanje domoljublja i isticanje važnosti hrvatskog jezika</a:t>
            </a:r>
          </a:p>
          <a:p>
            <a:pPr marL="0" indent="0">
              <a:buClrTx/>
              <a:buNone/>
            </a:pPr>
            <a:endParaRPr lang="hr-HR" sz="3600" dirty="0">
              <a:sym typeface="Wingdings" panose="05000000000000000000" pitchFamily="2" charset="2"/>
            </a:endParaRPr>
          </a:p>
          <a:p>
            <a:pPr marL="0" indent="0">
              <a:buClrTx/>
              <a:buNone/>
            </a:pPr>
            <a:r>
              <a:rPr lang="hr-HR" sz="3600" dirty="0" smtClean="0">
                <a:sym typeface="Wingdings" panose="05000000000000000000" pitchFamily="2" charset="2"/>
              </a:rPr>
              <a:t>DAVORIJE (Davor – praslavenski bog rata) – borbenije pjesme, sadržajem slične budnicama</a:t>
            </a:r>
          </a:p>
          <a:p>
            <a:pPr marL="742950" indent="-742950">
              <a:buClrTx/>
              <a:buFont typeface="+mj-lt"/>
              <a:buAutoNum type="arabicPeriod"/>
            </a:pPr>
            <a:endParaRPr lang="hr-HR" sz="3600" dirty="0" smtClean="0"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5249" y="225083"/>
            <a:ext cx="10748889" cy="1223889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Podsjetimo se…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9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392</Words>
  <Application>Microsoft Office PowerPoint</Application>
  <PresentationFormat>Široki zaslon</PresentationFormat>
  <Paragraphs>41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Cloud skipper design template</vt:lpstr>
      <vt:lpstr>Zajednički jezik svih Hrvata</vt:lpstr>
      <vt:lpstr>Hrvatski narodni preporod</vt:lpstr>
      <vt:lpstr>Zadaće koje su preporoditelji željeli ostvariti:</vt:lpstr>
      <vt:lpstr>Djela LJUDEVITA GAJA:</vt:lpstr>
      <vt:lpstr>Najznačajniji časopis toga doba</vt:lpstr>
      <vt:lpstr>Postignuća hrvatskog narodnog preporoda</vt:lpstr>
      <vt:lpstr>Uspjesi preporoditelja</vt:lpstr>
      <vt:lpstr>Podsjetimo se…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2016-01-10T16:29:31Z</dcterms:created>
  <dcterms:modified xsi:type="dcterms:W3CDTF">2020-05-11T20:13:24Z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