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9" autoAdjust="0"/>
    <p:restoredTop sz="90987" autoAdjust="0"/>
  </p:normalViewPr>
  <p:slideViewPr>
    <p:cSldViewPr>
      <p:cViewPr>
        <p:scale>
          <a:sx n="73" d="100"/>
          <a:sy n="73" d="100"/>
        </p:scale>
        <p:origin x="-105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1D2F43C4-B078-4D0D-9E7B-3054B3663323}" type="datetimeFigureOut">
              <a:rPr lang="sr-Latn-CS"/>
              <a:pPr>
                <a:defRPr/>
              </a:pPr>
              <a:t>31.5.2020.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DEA4CB86-0EF0-4E6D-95F6-B51CBBB5362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8369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E84D22E-437E-4F4F-86C5-FBB353AB3381}" type="slidenum">
              <a:rPr lang="hr-HR" smtClean="0"/>
              <a:pPr>
                <a:defRPr/>
              </a:pPr>
              <a:t>1</a:t>
            </a:fld>
            <a:endParaRPr lang="hr-H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390FA48-4B54-4382-B446-A61E36A4F313}" type="slidenum">
              <a:rPr lang="hr-HR" smtClean="0"/>
              <a:pPr>
                <a:defRPr/>
              </a:pPr>
              <a:t>10</a:t>
            </a:fld>
            <a:endParaRPr lang="hr-H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0417486-645A-4400-8D38-857D0F9A8DE9}" type="slidenum">
              <a:rPr lang="hr-HR" smtClean="0"/>
              <a:pPr>
                <a:defRPr/>
              </a:pPr>
              <a:t>11</a:t>
            </a:fld>
            <a:endParaRPr lang="hr-H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86F17CD-EAF7-4F64-A658-7006206F6D85}" type="slidenum">
              <a:rPr lang="hr-HR" smtClean="0"/>
              <a:pPr>
                <a:defRPr/>
              </a:pPr>
              <a:t>12</a:t>
            </a:fld>
            <a:endParaRPr lang="hr-H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BA5FE6A-C332-47D5-8020-30B84A1AF645}" type="slidenum">
              <a:rPr lang="hr-HR" smtClean="0"/>
              <a:pPr>
                <a:defRPr/>
              </a:pPr>
              <a:t>13</a:t>
            </a:fld>
            <a:endParaRPr lang="hr-H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9C5E316-FEAD-4EF7-8F37-55D85DA5A28E}" type="slidenum">
              <a:rPr lang="hr-HR" smtClean="0"/>
              <a:pPr>
                <a:defRPr/>
              </a:pPr>
              <a:t>14</a:t>
            </a:fld>
            <a:endParaRPr lang="hr-H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1D47A17-5CCA-4899-8200-F4E49FCB2BFB}" type="slidenum">
              <a:rPr lang="hr-HR" smtClean="0"/>
              <a:pPr>
                <a:defRPr/>
              </a:pPr>
              <a:t>15</a:t>
            </a:fld>
            <a:endParaRPr lang="hr-H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B69941B-E70E-4168-A719-811C2C1EA03C}" type="slidenum">
              <a:rPr lang="hr-HR" smtClean="0"/>
              <a:pPr>
                <a:defRPr/>
              </a:pPr>
              <a:t>16</a:t>
            </a:fld>
            <a:endParaRPr lang="hr-H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61DE4D-C802-4184-A9C8-CDF7959D7ECE}" type="slidenum">
              <a:rPr lang="hr-HR" smtClean="0"/>
              <a:pPr>
                <a:defRPr/>
              </a:pPr>
              <a:t>17</a:t>
            </a:fld>
            <a:endParaRPr lang="hr-H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3794AF2-817F-4E35-920E-0706746680AA}" type="slidenum">
              <a:rPr lang="hr-HR" smtClean="0"/>
              <a:pPr>
                <a:defRPr/>
              </a:pPr>
              <a:t>2</a:t>
            </a:fld>
            <a:endParaRPr lang="hr-H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D3C6B2B-F2B8-4541-84B2-43827104C248}" type="slidenum">
              <a:rPr lang="hr-HR" smtClean="0"/>
              <a:pPr>
                <a:defRPr/>
              </a:pPr>
              <a:t>3</a:t>
            </a:fld>
            <a:endParaRPr lang="hr-H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DF2013B-E78D-488E-B769-DEB018FC3755}" type="slidenum">
              <a:rPr lang="hr-HR" smtClean="0"/>
              <a:pPr>
                <a:defRPr/>
              </a:pPr>
              <a:t>4</a:t>
            </a:fld>
            <a:endParaRPr lang="hr-H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6973196-B8AF-4A5D-9BA3-88CAAD2283B6}" type="slidenum">
              <a:rPr lang="hr-HR" smtClean="0"/>
              <a:pPr>
                <a:defRPr/>
              </a:pPr>
              <a:t>5</a:t>
            </a:fld>
            <a:endParaRPr lang="hr-H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F396599-806D-4A18-A1D8-11977E973DCC}" type="slidenum">
              <a:rPr lang="hr-HR" smtClean="0"/>
              <a:pPr>
                <a:defRPr/>
              </a:pPr>
              <a:t>6</a:t>
            </a:fld>
            <a:endParaRPr lang="hr-H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BFF51BA-1B26-4A3C-998E-0119157824FB}" type="slidenum">
              <a:rPr lang="hr-HR" smtClean="0"/>
              <a:pPr>
                <a:defRPr/>
              </a:pPr>
              <a:t>7</a:t>
            </a:fld>
            <a:endParaRPr lang="hr-H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6A7B00F-AEC2-4308-A786-D08811A999DB}" type="slidenum">
              <a:rPr lang="hr-HR" smtClean="0"/>
              <a:pPr>
                <a:defRPr/>
              </a:pPr>
              <a:t>8</a:t>
            </a:fld>
            <a:endParaRPr lang="hr-H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399851D-720B-4F5C-B47C-70EA6DE24C39}" type="slidenum">
              <a:rPr lang="hr-HR" smtClean="0"/>
              <a:pPr>
                <a:defRPr/>
              </a:pPr>
              <a:t>9</a:t>
            </a:fld>
            <a:endParaRPr lang="hr-H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C:\My Documents\bits\Expba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D:\FRONTPAGE THEMES\EXPEDITN\EXPHORS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P:\!Themes\Expedition\EXPHORS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ln w="76200" cmpd="tri"/>
        </p:spPr>
        <p:txBody>
          <a:bodyPr/>
          <a:lstStyle>
            <a:lvl1pPr algn="ctr">
              <a:defRPr/>
            </a:lvl1pPr>
          </a:lstStyle>
          <a:p>
            <a:r>
              <a:rPr lang="hr-HR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r-HR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A9CBCE90-2F8E-4D75-9573-26D59D656DB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859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3B1E3-806B-4E56-9197-E8DDD2F5E3A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176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7D6E4-5517-4833-9038-81465546F75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6143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1903-06C4-49C3-BDFE-20A4E62B141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0595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2038" y="1766888"/>
            <a:ext cx="3808412" cy="1979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2850" y="1766888"/>
            <a:ext cx="3808413" cy="1979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062038" y="3898900"/>
            <a:ext cx="776922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C9A1A-9F58-4460-A5BF-A9E42649044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214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148F8-2AC4-46B4-921C-E978B94CF51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438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CA989-39AA-4E32-8270-67CFFCCFC13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339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FD74C-2D2F-4F7E-90C8-300054A5DF9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3243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43CB1-3754-46F6-AF92-D77C93097D1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918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37506-80EC-46D6-8A30-0B526C56672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5927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0263D-E33A-4661-A789-EAFBA7D6A2A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253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E65FA-5D3D-45AD-9A8B-BD5BAD48AA8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446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1A73E-9F0F-4AF7-A935-2AF890D3D6C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933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My Documents\bits\Expbanna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1C560A9-4DE4-4EF6-A199-F774039DD56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pic>
        <p:nvPicPr>
          <p:cNvPr id="1031" name="Picture 7" descr="P:\!Themes\Expedition\EXPHORSA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Click to edit Master text styles</a:t>
            </a:r>
          </a:p>
          <a:p>
            <a:pPr lvl="1"/>
            <a:r>
              <a:rPr lang="hr-HR" altLang="sr-Latn-RS" smtClean="0"/>
              <a:t>Second level</a:t>
            </a:r>
          </a:p>
          <a:p>
            <a:pPr lvl="2"/>
            <a:r>
              <a:rPr lang="hr-HR" altLang="sr-Latn-RS" smtClean="0"/>
              <a:t>Third level</a:t>
            </a:r>
          </a:p>
          <a:p>
            <a:pPr lvl="3"/>
            <a:r>
              <a:rPr lang="hr-HR" altLang="sr-Latn-RS" smtClean="0"/>
              <a:t>Fourth level</a:t>
            </a:r>
          </a:p>
          <a:p>
            <a:pPr lvl="4"/>
            <a:r>
              <a:rPr lang="hr-HR" altLang="sr-Latn-R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19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png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ln w="9525" cmpd="sng"/>
        </p:spPr>
        <p:txBody>
          <a:bodyPr/>
          <a:lstStyle/>
          <a:p>
            <a:pPr eaLnBrk="1" hangingPunct="1"/>
            <a:r>
              <a:rPr lang="hr-HR" altLang="sr-Latn-RS" smtClean="0">
                <a:latin typeface="Bookman Old Style" pitchFamily="18" charset="0"/>
              </a:rPr>
              <a:t>IZ PROŠLOSTI HRVATSKE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ln w="9525"/>
        </p:spPr>
        <p:txBody>
          <a:bodyPr/>
          <a:lstStyle/>
          <a:p>
            <a:pPr eaLnBrk="1" hangingPunct="1"/>
            <a:r>
              <a:rPr lang="hr-HR" altLang="sr-Latn-RS" smtClean="0">
                <a:latin typeface="Bookman Old Style" pitchFamily="18" charset="0"/>
              </a:rPr>
              <a:t>Hrvatska do 12. stoljeća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90600"/>
            <a:ext cx="7772400" cy="1143000"/>
          </a:xfrm>
        </p:spPr>
        <p:txBody>
          <a:bodyPr/>
          <a:lstStyle/>
          <a:p>
            <a:pPr eaLnBrk="1" hangingPunct="1"/>
            <a:r>
              <a:rPr lang="hr-HR" altLang="sr-Latn-RS" sz="3200" smtClean="0"/>
              <a:t>Knez Tomislav je bio snažan vladar koji je zaustavio napad Mađara i ujedinio kneževine. Godine 925.proglasio se kraljem te je tako postao prvi hrvatski kralj.</a:t>
            </a:r>
          </a:p>
        </p:txBody>
      </p:sp>
      <p:pic>
        <p:nvPicPr>
          <p:cNvPr id="12291" name="Rezervirano mjesto sadržaja 6" descr="800px-Oton_Ivekovic,_Krunidba_kralja_Tomislava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4700" y="2595563"/>
            <a:ext cx="5551488" cy="3449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917575"/>
            <a:ext cx="7772400" cy="1143000"/>
          </a:xfrm>
        </p:spPr>
        <p:txBody>
          <a:bodyPr/>
          <a:lstStyle/>
          <a:p>
            <a:pPr eaLnBrk="1" hangingPunct="1"/>
            <a:r>
              <a:rPr lang="hr-HR" altLang="sr-Latn-RS" sz="2800" smtClean="0"/>
              <a:t>Kralj Tomislav je dobio i priznanje Svetog oca ( pape ) koji mu priznaje kraljevsku titulu.</a:t>
            </a:r>
            <a:br>
              <a:rPr lang="hr-HR" altLang="sr-Latn-RS" sz="2800" smtClean="0"/>
            </a:br>
            <a:r>
              <a:rPr lang="hr-HR" altLang="sr-Latn-RS" sz="2800" smtClean="0"/>
              <a:t>Sazivao je crkvene sabore u Splitu te je splitski nadbiskup postao crkveni poglavar cijele Hrvatske.</a:t>
            </a:r>
          </a:p>
        </p:txBody>
      </p:sp>
      <p:pic>
        <p:nvPicPr>
          <p:cNvPr id="13315" name="Rezervirano mjesto sadržaja 5" descr="tomislav-muzej-londo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2208213"/>
            <a:ext cx="6264275" cy="4254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3200" smtClean="0"/>
              <a:t>Tomislav je osnažio Hrvatsku i proširio njen teritorij.</a:t>
            </a:r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2052638"/>
            <a:ext cx="6000750" cy="4113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-17463"/>
            <a:ext cx="7772400" cy="1143001"/>
          </a:xfrm>
        </p:spPr>
        <p:txBody>
          <a:bodyPr/>
          <a:lstStyle/>
          <a:p>
            <a:pPr eaLnBrk="1" hangingPunct="1"/>
            <a:r>
              <a:rPr lang="hr-HR" altLang="sr-Latn-RS" sz="3200" smtClean="0"/>
              <a:t>Hrvatska u vrijeme kralja Tomislava:</a:t>
            </a:r>
          </a:p>
        </p:txBody>
      </p:sp>
      <p:pic>
        <p:nvPicPr>
          <p:cNvPr id="15363" name="Rezervirano mjesto sadržaja 6" descr="tomislav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916113"/>
            <a:ext cx="6048375" cy="4637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4813"/>
            <a:ext cx="7772400" cy="1143000"/>
          </a:xfrm>
        </p:spPr>
        <p:txBody>
          <a:bodyPr/>
          <a:lstStyle/>
          <a:p>
            <a:pPr eaLnBrk="1" hangingPunct="1"/>
            <a:r>
              <a:rPr lang="hr-HR" altLang="sr-Latn-RS" sz="2800" smtClean="0"/>
              <a:t>Petar Krešimir IV. vladao je u 11. st. Stolovao je u Biogradu i potiče izgradnju gradova Šibenika, Nina, Knina i drugih.</a:t>
            </a:r>
          </a:p>
        </p:txBody>
      </p:sp>
      <p:graphicFrame>
        <p:nvGraphicFramePr>
          <p:cNvPr id="1638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209800" y="2205038"/>
          <a:ext cx="5483225" cy="411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Fotografija Photo Editora" r:id="rId4" imgW="5714286" imgH="4285714" progId="">
                  <p:embed/>
                </p:oleObj>
              </mc:Choice>
              <mc:Fallback>
                <p:oleObj name="Fotografija Photo Editora" r:id="rId4" imgW="5714286" imgH="4285714" progId="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05038"/>
                        <a:ext cx="5483225" cy="411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228600"/>
          </a:xfrm>
        </p:spPr>
        <p:txBody>
          <a:bodyPr/>
          <a:lstStyle/>
          <a:p>
            <a:pPr eaLnBrk="1" hangingPunct="1"/>
            <a:endParaRPr lang="sr-Latn-CS" altLang="sr-Latn-R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/>
          <a:p>
            <a:pPr eaLnBrk="1" hangingPunct="1"/>
            <a:r>
              <a:rPr lang="hr-HR" altLang="sr-Latn-RS" sz="2800" smtClean="0"/>
              <a:t>Petra Krešimira nasljeđuje kralj Zvonimir koji je ostao u sjećanju kao dobar vladar. Osigurao je napredak države,pomagao izgradnju crkvi i samostana,ojačao flotu, brinuo se za kulturu.</a:t>
            </a:r>
          </a:p>
        </p:txBody>
      </p:sp>
      <p:graphicFrame>
        <p:nvGraphicFramePr>
          <p:cNvPr id="1741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929188" y="1219200"/>
          <a:ext cx="3248025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Fotografija Photo Editora" r:id="rId4" imgW="5753903" imgH="8640381" progId="">
                  <p:embed/>
                </p:oleObj>
              </mc:Choice>
              <mc:Fallback>
                <p:oleObj name="Fotografija Photo Editora" r:id="rId4" imgW="5753903" imgH="8640381" progId="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1219200"/>
                        <a:ext cx="3248025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-100013"/>
            <a:ext cx="7772400" cy="1827213"/>
          </a:xfrm>
        </p:spPr>
        <p:txBody>
          <a:bodyPr/>
          <a:lstStyle/>
          <a:p>
            <a:pPr eaLnBrk="1" hangingPunct="1"/>
            <a:r>
              <a:rPr lang="hr-HR" altLang="sr-Latn-RS" sz="2800" smtClean="0"/>
              <a:t>Važan je događaj iz njegove vladavine darivanje zemlje samostanu sv. Lucije na otoku Krku, što je zabilježeno na </a:t>
            </a:r>
            <a:r>
              <a:rPr lang="hr-HR" altLang="sr-Latn-RS" sz="2800" b="1" smtClean="0"/>
              <a:t>Baščanskoj ploči</a:t>
            </a:r>
            <a:r>
              <a:rPr lang="hr-HR" altLang="sr-Latn-RS" sz="2800" smtClean="0"/>
              <a:t>, vrijednom dokumentu pisanom glagoljicom.</a:t>
            </a:r>
          </a:p>
        </p:txBody>
      </p:sp>
      <p:pic>
        <p:nvPicPr>
          <p:cNvPr id="18435" name="Rezervirano mjesto sadržaja 4" descr="bascanska_ploca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8900" y="2205038"/>
            <a:ext cx="7175500" cy="4113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15888"/>
            <a:ext cx="8172450" cy="2376487"/>
          </a:xfrm>
        </p:spPr>
        <p:txBody>
          <a:bodyPr/>
          <a:lstStyle/>
          <a:p>
            <a:pPr eaLnBrk="1" hangingPunct="1"/>
            <a:r>
              <a:rPr lang="hr-HR" altLang="sr-Latn-RS" sz="2800" smtClean="0"/>
              <a:t>Kako kralj Zvonimir nije imao nasljednika, došlo je do borbe za vlast između ugarskog kralja i Petra Svačića, kojeg je plemstvo izabralo za novoga kralja. Petar Svačić je poražen, a Hrvatska gubi samostalnost i postaje dio Hrvatsko-ugarske države.</a:t>
            </a:r>
          </a:p>
        </p:txBody>
      </p:sp>
      <p:pic>
        <p:nvPicPr>
          <p:cNvPr id="19459" name="Slika 5" descr="800px-Oton_Ivekovic,_Smrt_kralja_Petra_Svacica_u_Gori_Gvozdu_1097_go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781300"/>
            <a:ext cx="504031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kstniOkvir 1"/>
          <p:cNvSpPr txBox="1">
            <a:spLocks noChangeArrowheads="1"/>
          </p:cNvSpPr>
          <p:nvPr/>
        </p:nvSpPr>
        <p:spPr bwMode="auto">
          <a:xfrm>
            <a:off x="971550" y="1989138"/>
            <a:ext cx="67960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2800"/>
              <a:t>Zbilo se to 1097. godine.</a:t>
            </a:r>
          </a:p>
          <a:p>
            <a:pPr eaLnBrk="1" hangingPunct="1"/>
            <a:r>
              <a:rPr lang="hr-HR" altLang="sr-Latn-RS" sz="2800"/>
              <a:t>Hrvatska će svoju slobodu steći tek 9 stoljeća </a:t>
            </a:r>
          </a:p>
          <a:p>
            <a:pPr eaLnBrk="1" hangingPunct="1"/>
            <a:r>
              <a:rPr lang="hr-HR" altLang="sr-Latn-RS" sz="2800"/>
              <a:t>kasnije, 1990. godine.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066800"/>
            <a:ext cx="7772400" cy="1143000"/>
          </a:xfrm>
        </p:spPr>
        <p:txBody>
          <a:bodyPr/>
          <a:lstStyle/>
          <a:p>
            <a:pPr eaLnBrk="1" hangingPunct="1"/>
            <a:r>
              <a:rPr lang="hr-HR" altLang="sr-Latn-RS" smtClean="0">
                <a:latin typeface="Bookman Old Style" pitchFamily="18" charset="0"/>
              </a:rPr>
              <a:t>Dolazak Hrvata u novu domovinu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86000"/>
            <a:ext cx="7769225" cy="4127500"/>
          </a:xfrm>
        </p:spPr>
        <p:txBody>
          <a:bodyPr/>
          <a:lstStyle/>
          <a:p>
            <a:pPr eaLnBrk="1" hangingPunct="1"/>
            <a:r>
              <a:rPr lang="hr-HR" altLang="sr-Latn-RS" sz="4400" smtClean="0"/>
              <a:t>Hrvati dolaze u današnju domovinu u 6. i 7. stoljeću</a:t>
            </a:r>
          </a:p>
          <a:p>
            <a:pPr eaLnBrk="1" hangingPunct="1"/>
            <a:r>
              <a:rPr lang="hr-HR" altLang="sr-Latn-RS" sz="4400" smtClean="0"/>
              <a:t>Naseljavaju prostor od Drave do Jadranskog mora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49275"/>
            <a:ext cx="7772400" cy="1143000"/>
          </a:xfrm>
        </p:spPr>
        <p:txBody>
          <a:bodyPr/>
          <a:lstStyle/>
          <a:p>
            <a:pPr eaLnBrk="1" hangingPunct="1"/>
            <a:r>
              <a:rPr lang="hr-HR" altLang="sr-Latn-RS" sz="3200" smtClean="0"/>
              <a:t>Prema legendi</a:t>
            </a:r>
            <a:r>
              <a:rPr lang="hr-HR" altLang="sr-Latn-RS" smtClean="0"/>
              <a:t> </a:t>
            </a:r>
            <a:r>
              <a:rPr lang="hr-HR" altLang="sr-Latn-RS" sz="3200" smtClean="0"/>
              <a:t>vodilo ih je petero braće i dvije sestre:Hrvat, Klukas, Kosjenac, Muhlo, Lobel, Tuga i Buga</a:t>
            </a:r>
            <a:endParaRPr lang="hr-HR" altLang="sr-Latn-RS" smtClean="0"/>
          </a:p>
        </p:txBody>
      </p:sp>
      <p:pic>
        <p:nvPicPr>
          <p:cNvPr id="5123" name="Rezervirano mjesto sadržaja 4" descr="800px-Oton_Ivekovic,_Dolazak_Hrvata_na_Jadra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0088" y="2052638"/>
            <a:ext cx="6003925" cy="4113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457200"/>
          </a:xfrm>
        </p:spPr>
        <p:txBody>
          <a:bodyPr/>
          <a:lstStyle/>
          <a:p>
            <a:pPr eaLnBrk="1" hangingPunct="1"/>
            <a:endParaRPr lang="sr-Latn-CS" altLang="sr-Latn-R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/>
            <a:r>
              <a:rPr lang="hr-HR" altLang="sr-Latn-RS" sz="4000" smtClean="0"/>
              <a:t>Svoju zemlju Hrvati uređuju kao </a:t>
            </a:r>
            <a:r>
              <a:rPr lang="hr-HR" altLang="sr-Latn-RS" sz="4000" b="1" u="sng" smtClean="0"/>
              <a:t>županije</a:t>
            </a:r>
          </a:p>
          <a:p>
            <a:pPr eaLnBrk="1" hangingPunct="1"/>
            <a:r>
              <a:rPr lang="hr-HR" altLang="sr-Latn-RS" sz="4000" smtClean="0"/>
              <a:t>Županijom upravlja </a:t>
            </a:r>
            <a:r>
              <a:rPr lang="hr-HR" altLang="sr-Latn-RS" sz="4000" b="1" u="sng" smtClean="0"/>
              <a:t>župan</a:t>
            </a:r>
          </a:p>
          <a:p>
            <a:pPr eaLnBrk="1" hangingPunct="1"/>
            <a:r>
              <a:rPr lang="hr-HR" altLang="sr-Latn-RS" sz="4000" smtClean="0"/>
              <a:t>Hrvati se razvijaju kao narod i prihvaćaju sve što je napredno od svojih susjeda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304800"/>
          </a:xfrm>
        </p:spPr>
        <p:txBody>
          <a:bodyPr/>
          <a:lstStyle/>
          <a:p>
            <a:pPr eaLnBrk="1" hangingPunct="1"/>
            <a:endParaRPr lang="sr-Latn-CS" altLang="sr-Latn-R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76400"/>
            <a:ext cx="3810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3600" smtClean="0"/>
              <a:t>U 9. stoljeću Hrvati prihvaćaju kršćansku vjeru i brojne običaje vezane uz kršćansku civilizaciju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altLang="sr-Latn-RS" sz="3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3600" smtClean="0"/>
              <a:t> </a:t>
            </a:r>
          </a:p>
        </p:txBody>
      </p:sp>
      <p:pic>
        <p:nvPicPr>
          <p:cNvPr id="7172" name="Rezervirano mjesto sadržaja 5" descr="pokrtenje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6563" y="1766888"/>
            <a:ext cx="2820987" cy="4113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772400" cy="1143000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Početkom 9. stoljeća Hrvati osnivaju dvije kneževine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2438400"/>
            <a:ext cx="3808413" cy="4113213"/>
          </a:xfrm>
        </p:spPr>
        <p:txBody>
          <a:bodyPr/>
          <a:lstStyle/>
          <a:p>
            <a:pPr eaLnBrk="1" hangingPunct="1"/>
            <a:r>
              <a:rPr lang="hr-HR" altLang="sr-Latn-RS" sz="3200" smtClean="0"/>
              <a:t>Prvi hrvatski knez bio je Borna, koji je stolovao u Primorskoj Hrvatskoj ( od Istre do Makarske )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2438400"/>
            <a:ext cx="3808413" cy="4113213"/>
          </a:xfrm>
        </p:spPr>
        <p:txBody>
          <a:bodyPr/>
          <a:lstStyle/>
          <a:p>
            <a:pPr eaLnBrk="1" hangingPunct="1"/>
            <a:r>
              <a:rPr lang="hr-HR" altLang="sr-Latn-RS" sz="3200" smtClean="0"/>
              <a:t>Knez Ljudevit Posavski vladao je Panonskom Hrvatskom ( ili Posavskom) koja se protezala do rijeke Drave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3200" smtClean="0"/>
              <a:t>Knez Trpimir u 9.st. je bio osnivač dinastije Trpimirovića</a:t>
            </a:r>
          </a:p>
        </p:txBody>
      </p:sp>
      <p:graphicFrame>
        <p:nvGraphicFramePr>
          <p:cNvPr id="921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452688" y="2124075"/>
          <a:ext cx="4987925" cy="411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Fotografija Photo Editora" r:id="rId4" imgW="6354062" imgH="5238095" progId="">
                  <p:embed/>
                </p:oleObj>
              </mc:Choice>
              <mc:Fallback>
                <p:oleObj name="Fotografija Photo Editora" r:id="rId4" imgW="6354062" imgH="5238095" progId="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2124075"/>
                        <a:ext cx="4987925" cy="411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0"/>
            <a:ext cx="7772400" cy="1143000"/>
          </a:xfrm>
        </p:spPr>
        <p:txBody>
          <a:bodyPr/>
          <a:lstStyle/>
          <a:p>
            <a:pPr eaLnBrk="1" hangingPunct="1"/>
            <a:r>
              <a:rPr lang="hr-HR" altLang="sr-Latn-RS" sz="3200" smtClean="0"/>
              <a:t>Trpimira nasljeđuje knez Domagoj koji se borio protiv Arapa i Mlečana.</a:t>
            </a:r>
            <a:br>
              <a:rPr lang="hr-HR" altLang="sr-Latn-RS" sz="3200" smtClean="0"/>
            </a:br>
            <a:r>
              <a:rPr lang="hr-HR" altLang="sr-Latn-RS" sz="3200" smtClean="0"/>
              <a:t>Knez Branimir je krajem 9.st. osigurao samostalnost hrvatskoj kneževini.</a:t>
            </a:r>
          </a:p>
        </p:txBody>
      </p:sp>
      <p:graphicFrame>
        <p:nvGraphicFramePr>
          <p:cNvPr id="1024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143000" y="3200400"/>
          <a:ext cx="7769225" cy="288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Fotografija Photo Editora" r:id="rId4" imgW="6668431" imgH="2476190" progId="">
                  <p:embed/>
                </p:oleObj>
              </mc:Choice>
              <mc:Fallback>
                <p:oleObj name="Fotografija Photo Editora" r:id="rId4" imgW="6668431" imgH="2476190" progId="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lum contras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200400"/>
                        <a:ext cx="7769225" cy="288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90600"/>
            <a:ext cx="7772400" cy="1143000"/>
          </a:xfrm>
        </p:spPr>
        <p:txBody>
          <a:bodyPr/>
          <a:lstStyle/>
          <a:p>
            <a:pPr eaLnBrk="1" hangingPunct="1"/>
            <a:r>
              <a:rPr lang="hr-HR" altLang="sr-Latn-RS" sz="3200" smtClean="0"/>
              <a:t>Iz tog su razdoblja sačuvani mnogi vrijedni spomenici kulture kao npr. krstionica kneza Višeslava u Splitu i crkva sv. Donata u Zadru.</a:t>
            </a:r>
          </a:p>
        </p:txBody>
      </p:sp>
      <p:graphicFrame>
        <p:nvGraphicFramePr>
          <p:cNvPr id="11267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838200" y="2819400"/>
          <a:ext cx="38100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Fotografija Photo Editora" r:id="rId4" imgW="3971429" imgH="3010320" progId="">
                  <p:embed/>
                </p:oleObj>
              </mc:Choice>
              <mc:Fallback>
                <p:oleObj name="Fotografija Photo Editora" r:id="rId4" imgW="3971429" imgH="3010320" progId="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19400"/>
                        <a:ext cx="38100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105400" y="2819400"/>
          <a:ext cx="3732213" cy="357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Fotografija Photo Editora" r:id="rId6" imgW="3409524" imgH="2486372" progId="">
                  <p:embed/>
                </p:oleObj>
              </mc:Choice>
              <mc:Fallback>
                <p:oleObj name="Fotografija Photo Editora" r:id="rId6" imgW="3409524" imgH="2486372" progId="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819400"/>
                        <a:ext cx="3732213" cy="357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1062038" y="5499100"/>
            <a:ext cx="7769225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sr-Latn-CS" altLang="sr-Latn-RS" sz="240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hr-H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hr-H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Designs\Expedition.pot</Template>
  <TotalTime>159</TotalTime>
  <Words>408</Words>
  <Application>Microsoft Office PowerPoint</Application>
  <PresentationFormat>Prikaz na zaslonu (4:3)</PresentationFormat>
  <Paragraphs>46</Paragraphs>
  <Slides>18</Slides>
  <Notes>17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0" baseType="lpstr">
      <vt:lpstr>Expedition</vt:lpstr>
      <vt:lpstr>Fotografija Photo Editora</vt:lpstr>
      <vt:lpstr>IZ PROŠLOSTI HRVATSKE</vt:lpstr>
      <vt:lpstr>Dolazak Hrvata u novu domovinu</vt:lpstr>
      <vt:lpstr>Prema legendi vodilo ih je petero braće i dvije sestre:Hrvat, Klukas, Kosjenac, Muhlo, Lobel, Tuga i Buga</vt:lpstr>
      <vt:lpstr>PowerPointova prezentacija</vt:lpstr>
      <vt:lpstr>PowerPointova prezentacija</vt:lpstr>
      <vt:lpstr>Početkom 9. stoljeća Hrvati osnivaju dvije kneževine</vt:lpstr>
      <vt:lpstr>Knez Trpimir u 9.st. je bio osnivač dinastije Trpimirovića</vt:lpstr>
      <vt:lpstr>Trpimira nasljeđuje knez Domagoj koji se borio protiv Arapa i Mlečana. Knez Branimir je krajem 9.st. osigurao samostalnost hrvatskoj kneževini.</vt:lpstr>
      <vt:lpstr>Iz tog su razdoblja sačuvani mnogi vrijedni spomenici kulture kao npr. krstionica kneza Višeslava u Splitu i crkva sv. Donata u Zadru.</vt:lpstr>
      <vt:lpstr>Knez Tomislav je bio snažan vladar koji je zaustavio napad Mađara i ujedinio kneževine. Godine 925.proglasio se kraljem te je tako postao prvi hrvatski kralj.</vt:lpstr>
      <vt:lpstr>Kralj Tomislav je dobio i priznanje Svetog oca ( pape ) koji mu priznaje kraljevsku titulu. Sazivao je crkvene sabore u Splitu te je splitski nadbiskup postao crkveni poglavar cijele Hrvatske.</vt:lpstr>
      <vt:lpstr>Tomislav je osnažio Hrvatsku i proširio njen teritorij.</vt:lpstr>
      <vt:lpstr>Hrvatska u vrijeme kralja Tomislava:</vt:lpstr>
      <vt:lpstr>Petar Krešimir IV. vladao je u 11. st. Stolovao je u Biogradu i potiče izgradnju gradova Šibenika, Nina, Knina i drugih.</vt:lpstr>
      <vt:lpstr>PowerPointova prezentacija</vt:lpstr>
      <vt:lpstr>Važan je događaj iz njegove vladavine darivanje zemlje samostanu sv. Lucije na otoku Krku, što je zabilježeno na Baščanskoj ploči, vrijednom dokumentu pisanom glagoljicom.</vt:lpstr>
      <vt:lpstr>Kako kralj Zvonimir nije imao nasljednika, došlo je do borbe za vlast između ugarskog kralja i Petra Svačića, kojeg je plemstvo izabralo za novoga kralja. Petar Svačić je poražen, a Hrvatska gubi samostalnost i postaje dio Hrvatsko-ugarske države.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 PROŠLOSTI HRVATSKE</dc:title>
  <dc:creator>vlatka</dc:creator>
  <cp:lastModifiedBy>Korisnik</cp:lastModifiedBy>
  <cp:revision>14</cp:revision>
  <dcterms:created xsi:type="dcterms:W3CDTF">2007-01-18T16:44:16Z</dcterms:created>
  <dcterms:modified xsi:type="dcterms:W3CDTF">2020-05-31T10:58:43Z</dcterms:modified>
</cp:coreProperties>
</file>