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2" r:id="rId4"/>
    <p:sldId id="263" r:id="rId5"/>
    <p:sldId id="260" r:id="rId6"/>
    <p:sldId id="268" r:id="rId7"/>
    <p:sldId id="261" r:id="rId8"/>
    <p:sldId id="257" r:id="rId9"/>
    <p:sldId id="264" r:id="rId10"/>
    <p:sldId id="265" r:id="rId11"/>
    <p:sldId id="266" r:id="rId12"/>
    <p:sldId id="267" r:id="rId13"/>
    <p:sldId id="271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270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OPISIVANJE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3693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48729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U OPISIVANJU KORISTIMO Plan opisa: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46217"/>
            <a:ext cx="10363826" cy="3944982"/>
          </a:xfrm>
        </p:spPr>
        <p:txBody>
          <a:bodyPr/>
          <a:lstStyle/>
          <a:p>
            <a:r>
              <a:rPr lang="hr-HR" dirty="0" smtClean="0"/>
              <a:t>Krajolik (prostor) koji se opisuje</a:t>
            </a:r>
          </a:p>
          <a:p>
            <a:r>
              <a:rPr lang="hr-HR" dirty="0" smtClean="0"/>
              <a:t>Izgled i veličina krajolika</a:t>
            </a:r>
          </a:p>
          <a:p>
            <a:r>
              <a:rPr lang="hr-HR" dirty="0" smtClean="0"/>
              <a:t>Koji oblici prevladavaju (veličina, boja)</a:t>
            </a:r>
          </a:p>
          <a:p>
            <a:r>
              <a:rPr lang="hr-HR" dirty="0" smtClean="0"/>
              <a:t>Smještaj oblika u krajoliku (ŠTO JE BLIŽE, ŠTO JE DALJE)</a:t>
            </a:r>
          </a:p>
          <a:p>
            <a:r>
              <a:rPr lang="hr-HR" dirty="0" smtClean="0"/>
              <a:t>Što se u krajoliku ističe</a:t>
            </a:r>
          </a:p>
          <a:p>
            <a:r>
              <a:rPr lang="hr-HR" dirty="0" smtClean="0"/>
              <a:t>Što se može vidjeti</a:t>
            </a:r>
          </a:p>
          <a:p>
            <a:r>
              <a:rPr lang="hr-HR" dirty="0" smtClean="0"/>
              <a:t>Što se može čuti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9574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326" y="775272"/>
            <a:ext cx="10014856" cy="853232"/>
          </a:xfrm>
        </p:spPr>
        <p:txBody>
          <a:bodyPr>
            <a:normAutofit fontScale="90000"/>
          </a:bodyPr>
          <a:lstStyle/>
          <a:p>
            <a:pPr algn="l"/>
            <a:r>
              <a:rPr lang="hr-HR" sz="2800" dirty="0" smtClean="0"/>
              <a:t>ZADATAK: napiši stvaran opis NAŠEG grada </a:t>
            </a:r>
            <a:br>
              <a:rPr lang="hr-HR" sz="2800" dirty="0" smtClean="0"/>
            </a:br>
            <a:r>
              <a:rPr lang="hr-HR" sz="2800" dirty="0"/>
              <a:t> </a:t>
            </a:r>
            <a:r>
              <a:rPr lang="hr-HR" sz="2800" dirty="0" smtClean="0"/>
              <a:t>               PREMA FOTOGRAFIJI</a:t>
            </a:r>
            <a:r>
              <a:rPr lang="hr-HR" sz="2800" smtClean="0"/>
              <a:t>. </a:t>
            </a:r>
            <a:endParaRPr lang="hr-HR" sz="2800" dirty="0"/>
          </a:p>
        </p:txBody>
      </p:sp>
      <p:pic>
        <p:nvPicPr>
          <p:cNvPr id="8" name="Content Placeholder 7" descr="&lt;strong&gt;Rijeka&lt;/strong&gt; (&lt;strong&gt;grad&lt;/strong&gt;) - Wikipedia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26" y="1750423"/>
            <a:ext cx="9509760" cy="4284617"/>
          </a:xfrm>
        </p:spPr>
      </p:pic>
    </p:spTree>
    <p:extLst>
      <p:ext uri="{BB962C8B-B14F-4D97-AF65-F5344CB8AC3E}">
        <p14:creationId xmlns:p14="http://schemas.microsoft.com/office/powerpoint/2010/main" val="3724005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3133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3774" y="1793965"/>
            <a:ext cx="5106026" cy="4284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PLAN OPISA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ZADATAK:</a:t>
            </a:r>
            <a:r>
              <a:rPr lang="hr-HR" dirty="0">
                <a:solidFill>
                  <a:srgbClr val="FF0000"/>
                </a:solidFill>
              </a:rPr>
              <a:t>IZVRŠI DO </a:t>
            </a:r>
            <a:r>
              <a:rPr lang="hr-HR" dirty="0" smtClean="0">
                <a:solidFill>
                  <a:srgbClr val="FF0000"/>
                </a:solidFill>
              </a:rPr>
              <a:t>PETKA, 5.6.2020. I POŠALJI MI NA KONTROLU.</a:t>
            </a:r>
            <a:endParaRPr lang="hr-HR" dirty="0"/>
          </a:p>
          <a:p>
            <a:pPr marL="0" indent="0">
              <a:buNone/>
            </a:pPr>
            <a:endParaRPr lang="hr-HR" cap="none" dirty="0" smtClean="0"/>
          </a:p>
          <a:p>
            <a:pPr marL="0" indent="0">
              <a:buNone/>
            </a:pPr>
            <a:endParaRPr lang="hr-HR" cap="none" dirty="0"/>
          </a:p>
        </p:txBody>
      </p:sp>
      <p:sp>
        <p:nvSpPr>
          <p:cNvPr id="7" name="Rectangle 6"/>
          <p:cNvSpPr/>
          <p:nvPr/>
        </p:nvSpPr>
        <p:spPr>
          <a:xfrm>
            <a:off x="913773" y="2413338"/>
            <a:ext cx="51060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- krajolik (grad) koji </a:t>
            </a:r>
            <a:r>
              <a:rPr lang="hr-HR" dirty="0"/>
              <a:t>se opisuje</a:t>
            </a:r>
          </a:p>
          <a:p>
            <a:r>
              <a:rPr lang="hr-HR" dirty="0" smtClean="0"/>
              <a:t>- izgled </a:t>
            </a:r>
            <a:r>
              <a:rPr lang="hr-HR" dirty="0"/>
              <a:t>i </a:t>
            </a:r>
            <a:r>
              <a:rPr lang="hr-HR" dirty="0" smtClean="0"/>
              <a:t>veličina</a:t>
            </a:r>
            <a:endParaRPr lang="hr-HR" dirty="0"/>
          </a:p>
          <a:p>
            <a:r>
              <a:rPr lang="hr-HR" dirty="0" smtClean="0"/>
              <a:t>- koji </a:t>
            </a:r>
            <a:r>
              <a:rPr lang="hr-HR" dirty="0"/>
              <a:t>oblici prevladavaju (veličina, boja)</a:t>
            </a:r>
          </a:p>
          <a:p>
            <a:r>
              <a:rPr lang="hr-HR" dirty="0" smtClean="0"/>
              <a:t>- smještaj </a:t>
            </a:r>
            <a:r>
              <a:rPr lang="hr-HR" dirty="0"/>
              <a:t>oblika u krajoliku </a:t>
            </a:r>
            <a:r>
              <a:rPr lang="hr-HR" dirty="0" smtClean="0"/>
              <a:t>(što je bliže, što je dalje)</a:t>
            </a:r>
            <a:endParaRPr lang="hr-HR" dirty="0"/>
          </a:p>
          <a:p>
            <a:r>
              <a:rPr lang="hr-HR" dirty="0" smtClean="0"/>
              <a:t>- što </a:t>
            </a:r>
            <a:r>
              <a:rPr lang="hr-HR" dirty="0"/>
              <a:t>se u krajoliku ističe</a:t>
            </a:r>
          </a:p>
          <a:p>
            <a:r>
              <a:rPr lang="hr-HR" dirty="0" smtClean="0"/>
              <a:t>- što </a:t>
            </a:r>
            <a:r>
              <a:rPr lang="hr-HR" dirty="0"/>
              <a:t>se može vidjeti</a:t>
            </a:r>
          </a:p>
          <a:p>
            <a:r>
              <a:rPr lang="hr-HR" dirty="0" smtClean="0"/>
              <a:t>- što </a:t>
            </a:r>
            <a:r>
              <a:rPr lang="hr-HR" dirty="0"/>
              <a:t>se može čuti</a:t>
            </a:r>
          </a:p>
        </p:txBody>
      </p:sp>
      <p:pic>
        <p:nvPicPr>
          <p:cNvPr id="8" name="Content Placeholder 7" descr="&lt;strong&gt;Rijeka&lt;/strong&gt; (&lt;strong&gt;grad&lt;/strong&gt;) - Wikipedia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60575"/>
            <a:ext cx="5105400" cy="3403600"/>
          </a:xfrm>
        </p:spPr>
      </p:pic>
    </p:spTree>
    <p:extLst>
      <p:ext uri="{BB962C8B-B14F-4D97-AF65-F5344CB8AC3E}">
        <p14:creationId xmlns:p14="http://schemas.microsoft.com/office/powerpoint/2010/main" val="4175087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ZADATAK:</a:t>
            </a:r>
            <a:r>
              <a:rPr lang="hr-HR" dirty="0" smtClean="0">
                <a:solidFill>
                  <a:srgbClr val="FF0000"/>
                </a:solidFill>
              </a:rPr>
              <a:t>IZVRŠI DO ČETVRTKA, 4.6.2020.</a:t>
            </a:r>
            <a:endParaRPr lang="hr-HR" dirty="0" smtClean="0"/>
          </a:p>
          <a:p>
            <a:r>
              <a:rPr lang="hr-HR" dirty="0" smtClean="0"/>
              <a:t>1. Pažljivo promotri fotografiju. Vjerujem da prepoznajete mjesto gdje je nastala.</a:t>
            </a:r>
          </a:p>
          <a:p>
            <a:r>
              <a:rPr lang="hr-HR" dirty="0" smtClean="0"/>
              <a:t>2. ISPIŠITE ŠTO VIŠE IMENICA, PRIDJEVA I GLAGOLA KOJIMA ĆEŠ OPISATI KRAJOLIK KOJI JE PRIKAZAN NA FOTOGRAFIJI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419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77440" y="618517"/>
            <a:ext cx="6252754" cy="1596177"/>
          </a:xfrm>
        </p:spPr>
        <p:txBody>
          <a:bodyPr/>
          <a:lstStyle/>
          <a:p>
            <a:r>
              <a:rPr lang="hr-HR" sz="2000" i="1" cap="none" dirty="0" smtClean="0"/>
              <a:t>(Prepiši u bilježnicu.)</a:t>
            </a:r>
            <a:br>
              <a:rPr lang="hr-HR" sz="2000" i="1" cap="none" dirty="0" smtClean="0"/>
            </a:br>
            <a:r>
              <a:rPr lang="hr-HR" sz="2000" cap="none" dirty="0"/>
              <a:t/>
            </a:r>
            <a:br>
              <a:rPr lang="hr-HR" sz="2000" cap="none" dirty="0"/>
            </a:br>
            <a:r>
              <a:rPr lang="hr-HR" sz="2000" cap="none" dirty="0" smtClean="0"/>
              <a:t/>
            </a:r>
            <a:br>
              <a:rPr lang="hr-HR" sz="2000" cap="none" dirty="0" smtClean="0"/>
            </a:br>
            <a:r>
              <a:rPr lang="hr-HR" u="sng" cap="none" dirty="0" smtClean="0"/>
              <a:t>Opisivanje</a:t>
            </a:r>
            <a:endParaRPr lang="hr-HR" u="sng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STVARNI OPIS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r>
              <a:rPr lang="hr-HR" cap="none" dirty="0" smtClean="0"/>
              <a:t>Opis u kojem </a:t>
            </a:r>
            <a:r>
              <a:rPr lang="hr-HR" b="1" cap="none" dirty="0" smtClean="0">
                <a:solidFill>
                  <a:srgbClr val="FF0000"/>
                </a:solidFill>
              </a:rPr>
              <a:t>stvarno</a:t>
            </a:r>
            <a:r>
              <a:rPr lang="hr-HR" cap="none" dirty="0" smtClean="0"/>
              <a:t> tj. </a:t>
            </a:r>
            <a:r>
              <a:rPr lang="hr-HR" b="1" cap="none" dirty="0" smtClean="0">
                <a:solidFill>
                  <a:srgbClr val="FF0000"/>
                </a:solidFill>
              </a:rPr>
              <a:t>Vjerno</a:t>
            </a:r>
            <a:r>
              <a:rPr lang="hr-HR" cap="none" dirty="0" smtClean="0"/>
              <a:t> opisujemo </a:t>
            </a:r>
            <a:r>
              <a:rPr lang="hr-HR" b="1" cap="none" dirty="0" smtClean="0"/>
              <a:t>sve pojedinosti </a:t>
            </a:r>
            <a:r>
              <a:rPr lang="hr-HR" cap="none" dirty="0" smtClean="0"/>
              <a:t>koje vidimo.</a:t>
            </a:r>
          </a:p>
          <a:p>
            <a:r>
              <a:rPr lang="hr-HR" cap="none" dirty="0" smtClean="0"/>
              <a:t>biramo imenice, glagole i pridjeve koji će vjerno opisati sve pojedinosti.</a:t>
            </a:r>
            <a:endParaRPr lang="hr-HR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Slikovit opis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4626429" cy="2740187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r>
              <a:rPr lang="hr-HR" cap="none" dirty="0" smtClean="0"/>
              <a:t>Opis kojim prikazujemo naš </a:t>
            </a:r>
            <a:r>
              <a:rPr lang="hr-HR" b="1" cap="none" dirty="0" smtClean="0"/>
              <a:t>osobni doživljaj </a:t>
            </a:r>
            <a:r>
              <a:rPr lang="hr-HR" cap="none" dirty="0" smtClean="0"/>
              <a:t>onoga što gledamo.</a:t>
            </a:r>
          </a:p>
          <a:p>
            <a:r>
              <a:rPr lang="hr-HR" cap="none" dirty="0" smtClean="0"/>
              <a:t>Koristimo pridjeve, usporedbe, personifikaciju.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8668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 SLJEDEĆEM SATU UPOZNAT ĆEMO SLIKOVIT OPIS KRAJOLIKA.</a:t>
            </a:r>
            <a:endParaRPr lang="hr-H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44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OPIS</a:t>
            </a:r>
            <a:endParaRPr lang="hr-H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PREDMETA</a:t>
            </a:r>
            <a:endParaRPr lang="hr-H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hr-HR" dirty="0" smtClean="0"/>
              <a:t>Izgled</a:t>
            </a:r>
          </a:p>
          <a:p>
            <a:r>
              <a:rPr lang="hr-HR" dirty="0" smtClean="0"/>
              <a:t>Veličina, BOJE</a:t>
            </a:r>
          </a:p>
          <a:p>
            <a:r>
              <a:rPr lang="hr-HR" dirty="0" smtClean="0"/>
              <a:t>Namjena</a:t>
            </a:r>
          </a:p>
          <a:p>
            <a:r>
              <a:rPr lang="hr-HR" dirty="0" smtClean="0"/>
              <a:t>POSEBNOSTI</a:t>
            </a:r>
            <a:endParaRPr lang="hr-H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OSOBE</a:t>
            </a:r>
            <a:endParaRPr lang="hr-H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hr-HR" dirty="0" smtClean="0"/>
              <a:t>Izgled</a:t>
            </a:r>
          </a:p>
          <a:p>
            <a:r>
              <a:rPr lang="hr-HR" dirty="0" smtClean="0"/>
              <a:t>Lice, tijelo</a:t>
            </a:r>
          </a:p>
          <a:p>
            <a:r>
              <a:rPr lang="hr-HR" dirty="0" smtClean="0"/>
              <a:t>pokreti</a:t>
            </a:r>
          </a:p>
          <a:p>
            <a:r>
              <a:rPr lang="hr-HR" dirty="0" smtClean="0"/>
              <a:t>Što radi</a:t>
            </a:r>
          </a:p>
          <a:p>
            <a:r>
              <a:rPr lang="hr-HR" dirty="0" smtClean="0"/>
              <a:t>Čime se bavi</a:t>
            </a:r>
            <a:endParaRPr lang="hr-H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dirty="0" smtClean="0"/>
              <a:t>PROSTORA</a:t>
            </a:r>
            <a:endParaRPr lang="hr-HR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hr-HR" dirty="0" smtClean="0"/>
              <a:t>Izgled </a:t>
            </a:r>
          </a:p>
          <a:p>
            <a:r>
              <a:rPr lang="hr-HR" dirty="0" smtClean="0"/>
              <a:t>VANJSKI ILI UNUTARNJI PROSTOR</a:t>
            </a:r>
          </a:p>
          <a:p>
            <a:r>
              <a:rPr lang="hr-HR" dirty="0" smtClean="0"/>
              <a:t>Boje, ZVUKOVI</a:t>
            </a:r>
          </a:p>
          <a:p>
            <a:r>
              <a:rPr lang="hr-HR" dirty="0" smtClean="0"/>
              <a:t>Predmeti U PROSTORU</a:t>
            </a:r>
          </a:p>
          <a:p>
            <a:r>
              <a:rPr lang="hr-HR" dirty="0" smtClean="0"/>
              <a:t>ŽIVA BIĆA U PROSTORU</a:t>
            </a:r>
            <a:endParaRPr lang="hr-HR" dirty="0"/>
          </a:p>
        </p:txBody>
      </p:sp>
      <p:sp>
        <p:nvSpPr>
          <p:cNvPr id="22" name="Right Arrow 21"/>
          <p:cNvSpPr/>
          <p:nvPr/>
        </p:nvSpPr>
        <p:spPr>
          <a:xfrm rot="8010820">
            <a:off x="3463368" y="1978597"/>
            <a:ext cx="11119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Right Arrow 22"/>
          <p:cNvSpPr/>
          <p:nvPr/>
        </p:nvSpPr>
        <p:spPr>
          <a:xfrm rot="2458800">
            <a:off x="7614168" y="1865366"/>
            <a:ext cx="11119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Right Arrow 23"/>
          <p:cNvSpPr/>
          <p:nvPr/>
        </p:nvSpPr>
        <p:spPr>
          <a:xfrm rot="5400000">
            <a:off x="5695636" y="1871450"/>
            <a:ext cx="77811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992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OPIS PROSTORA - VANJSKI PROSTOR</a:t>
            </a:r>
            <a:br>
              <a:rPr lang="hr-HR" dirty="0" smtClean="0"/>
            </a:br>
            <a:r>
              <a:rPr lang="hr-HR" dirty="0" smtClean="0"/>
              <a:t>                              - UNUTARNJI PROSTOR</a:t>
            </a:r>
            <a:endParaRPr lang="hr-H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VANJSKI PROSTOR NAZIVAMO KRAJOLIK ILI KRAJOBRAZ ILI PEJZAŽ.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943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OPIS KRAJOLIKA</a:t>
            </a:r>
            <a:endParaRPr lang="hr-H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842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77440" y="618517"/>
            <a:ext cx="6252754" cy="1596177"/>
          </a:xfrm>
        </p:spPr>
        <p:txBody>
          <a:bodyPr/>
          <a:lstStyle/>
          <a:p>
            <a:r>
              <a:rPr lang="hr-HR" dirty="0" smtClean="0"/>
              <a:t>OPIS KRAJOLIKA</a:t>
            </a:r>
            <a:endParaRPr lang="hr-H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STVARNI OPIS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Opis u kojem </a:t>
            </a:r>
            <a:r>
              <a:rPr lang="hr-HR" b="1" dirty="0" smtClean="0"/>
              <a:t>stvarno</a:t>
            </a:r>
            <a:r>
              <a:rPr lang="hr-HR" dirty="0" smtClean="0"/>
              <a:t> tj. </a:t>
            </a:r>
            <a:r>
              <a:rPr lang="hr-HR" b="1" dirty="0" smtClean="0"/>
              <a:t>Vjerno</a:t>
            </a:r>
            <a:r>
              <a:rPr lang="hr-HR" dirty="0" smtClean="0"/>
              <a:t> opisujemo </a:t>
            </a:r>
            <a:r>
              <a:rPr lang="hr-HR" b="1" dirty="0" smtClean="0"/>
              <a:t>sve pojedinosti </a:t>
            </a:r>
            <a:r>
              <a:rPr lang="hr-HR" dirty="0" smtClean="0"/>
              <a:t>koje vidimo.</a:t>
            </a:r>
          </a:p>
          <a:p>
            <a:r>
              <a:rPr lang="hr-HR" dirty="0" smtClean="0"/>
              <a:t>BIRAMO IMENICE, GLAGOLE I PRIDJEVE KOJI ĆE VJERNO OPISATI SVE POJEDINOSTI.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Slikovit opis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4626429" cy="2740187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Opis kojim prikazujemo naš </a:t>
            </a:r>
            <a:r>
              <a:rPr lang="hr-HR" b="1" dirty="0" smtClean="0"/>
              <a:t>osobni doživljaj </a:t>
            </a:r>
            <a:r>
              <a:rPr lang="hr-HR" dirty="0" smtClean="0"/>
              <a:t>onoga što gledamo.</a:t>
            </a:r>
          </a:p>
          <a:p>
            <a:r>
              <a:rPr lang="hr-HR" dirty="0" smtClean="0"/>
              <a:t>Koristimo pridjeve, usporedbe, personifikaciju.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0782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STVARAN OPIS KRAJOLIKA</a:t>
            </a:r>
            <a:endParaRPr lang="hr-H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4534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NA SLJEDEĆEM SLAJDU Pročitaj stvaran opis </a:t>
            </a:r>
            <a:br>
              <a:rPr lang="hr-HR" dirty="0" smtClean="0"/>
            </a:br>
            <a:r>
              <a:rPr lang="hr-HR" dirty="0" smtClean="0"/>
              <a:t>morskog krajolika-tekst iz čitanke zlatna vrata 4,str. 160.</a:t>
            </a:r>
            <a:endParaRPr lang="hr-H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hr-HR" dirty="0" smtClean="0"/>
              <a:t>   Morska pučina, Jadranka gegić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1259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35992" y="87086"/>
            <a:ext cx="10364451" cy="1018903"/>
          </a:xfrm>
        </p:spPr>
        <p:txBody>
          <a:bodyPr/>
          <a:lstStyle/>
          <a:p>
            <a:r>
              <a:rPr lang="hr-HR" dirty="0" smtClean="0"/>
              <a:t>Morska pučina, </a:t>
            </a:r>
            <a:r>
              <a:rPr lang="hr-HR" cap="none" dirty="0" smtClean="0"/>
              <a:t>Jadranka Gegić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00296" y="1105989"/>
            <a:ext cx="7201989" cy="575201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dirty="0"/>
              <a:t>	</a:t>
            </a:r>
            <a:r>
              <a:rPr lang="hr-HR" dirty="0" smtClean="0"/>
              <a:t>Jutro svježe, prohladno. Iza kamenita otoka javlja se trag blistavog sunca. S obližnjeg bora oglasio se češljugar. Galeb s hridi promatra brodicu u daljini. Blistava površina mora klokoće između stijena. Valovi koji dolaze s pučine komešaju šljunak u plićaku. Na oblutcima ostaje crta između suhe i vlažne polovice, a zrnca soli kristale se na sunčevim zrakama. </a:t>
            </a:r>
            <a:endParaRPr lang="hr-HR" dirty="0"/>
          </a:p>
          <a:p>
            <a:pPr marL="0" indent="0">
              <a:lnSpc>
                <a:spcPct val="150000"/>
              </a:lnSpc>
              <a:buNone/>
            </a:pPr>
            <a:r>
              <a:rPr lang="hr-HR" dirty="0"/>
              <a:t>	</a:t>
            </a:r>
            <a:r>
              <a:rPr lang="hr-HR" dirty="0" smtClean="0"/>
              <a:t>u suton kada se Suncu zacrvene obrazi i kada mu san padne na oči, ono se spusti iza otoka, a more se zacrveni, zažari i umiri svoje nemirne valiće.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 smtClean="0"/>
              <a:t>Češljugar zapjeva uspavanku moru i brodici kad pristane u luku.</a:t>
            </a:r>
          </a:p>
          <a:p>
            <a:pPr marL="0" indent="0">
              <a:lnSpc>
                <a:spcPct val="150000"/>
              </a:lnSpc>
              <a:buNone/>
            </a:pPr>
            <a:endParaRPr lang="hr-HR" dirty="0"/>
          </a:p>
        </p:txBody>
      </p:sp>
      <p:pic>
        <p:nvPicPr>
          <p:cNvPr id="15" name="Content Placeholder 14" descr="Goli &lt;strong&gt;Otok&lt;/strong&gt; - Wikipedia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89" y="1541418"/>
            <a:ext cx="4685211" cy="3901440"/>
          </a:xfrm>
        </p:spPr>
      </p:pic>
    </p:spTree>
    <p:extLst>
      <p:ext uri="{BB962C8B-B14F-4D97-AF65-F5344CB8AC3E}">
        <p14:creationId xmlns:p14="http://schemas.microsoft.com/office/powerpoint/2010/main" val="3941950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57140"/>
          </a:xfrm>
        </p:spPr>
        <p:txBody>
          <a:bodyPr>
            <a:normAutofit/>
          </a:bodyPr>
          <a:lstStyle/>
          <a:p>
            <a:pPr algn="l"/>
            <a:r>
              <a:rPr lang="hr-HR" sz="2000" dirty="0" smtClean="0"/>
              <a:t>   Uoči neke birane riječi i izraze koji obogaćuju opis.</a:t>
            </a:r>
            <a:endParaRPr lang="hr-HR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913774" y="1689464"/>
            <a:ext cx="10363826" cy="41017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dirty="0"/>
              <a:t>	</a:t>
            </a:r>
            <a:r>
              <a:rPr lang="hr-HR" dirty="0" smtClean="0">
                <a:solidFill>
                  <a:schemeClr val="tx1"/>
                </a:solidFill>
              </a:rPr>
              <a:t>Jutro svježe, prohladno. Iza kamenita otoka </a:t>
            </a:r>
            <a:r>
              <a:rPr lang="hr-HR" dirty="0" smtClean="0">
                <a:solidFill>
                  <a:srgbClr val="00B0F0"/>
                </a:solidFill>
              </a:rPr>
              <a:t>javlja se trag blistavog sunca</a:t>
            </a:r>
            <a:r>
              <a:rPr lang="hr-HR" dirty="0" smtClean="0">
                <a:solidFill>
                  <a:schemeClr val="tx1"/>
                </a:solidFill>
              </a:rPr>
              <a:t>. S obližnjeg bora oglasio se češljugar. Galeb s hridi promatra brodicu u daljini. Blistava površina mora </a:t>
            </a:r>
            <a:r>
              <a:rPr lang="hr-HR" dirty="0" smtClean="0">
                <a:solidFill>
                  <a:srgbClr val="00B0F0"/>
                </a:solidFill>
              </a:rPr>
              <a:t>klokoće</a:t>
            </a:r>
            <a:r>
              <a:rPr lang="hr-HR" dirty="0" smtClean="0">
                <a:solidFill>
                  <a:schemeClr val="tx1"/>
                </a:solidFill>
              </a:rPr>
              <a:t> između stijena. </a:t>
            </a:r>
            <a:r>
              <a:rPr lang="hr-HR" dirty="0" smtClean="0">
                <a:solidFill>
                  <a:srgbClr val="00B0F0"/>
                </a:solidFill>
              </a:rPr>
              <a:t>Valovi</a:t>
            </a:r>
            <a:r>
              <a:rPr lang="hr-HR" dirty="0" smtClean="0">
                <a:solidFill>
                  <a:schemeClr val="tx1"/>
                </a:solidFill>
              </a:rPr>
              <a:t> koji dolaze s pučine </a:t>
            </a:r>
            <a:r>
              <a:rPr lang="hr-HR" dirty="0" smtClean="0">
                <a:solidFill>
                  <a:srgbClr val="00B0F0"/>
                </a:solidFill>
              </a:rPr>
              <a:t>komešaju šljunak </a:t>
            </a:r>
            <a:r>
              <a:rPr lang="hr-HR" dirty="0" smtClean="0">
                <a:solidFill>
                  <a:schemeClr val="tx1"/>
                </a:solidFill>
              </a:rPr>
              <a:t>u plićaku. Na oblutcima ostaje crta između suhe i vlažne polovice, a </a:t>
            </a:r>
            <a:r>
              <a:rPr lang="hr-HR" dirty="0" smtClean="0">
                <a:solidFill>
                  <a:srgbClr val="00B0F0"/>
                </a:solidFill>
              </a:rPr>
              <a:t>zrnca soli kristale se </a:t>
            </a:r>
            <a:r>
              <a:rPr lang="hr-HR" dirty="0" smtClean="0">
                <a:solidFill>
                  <a:schemeClr val="tx1"/>
                </a:solidFill>
              </a:rPr>
              <a:t>na sunčevim zrakama. </a:t>
            </a:r>
            <a:endParaRPr lang="hr-HR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dirty="0"/>
              <a:t>	</a:t>
            </a:r>
            <a:r>
              <a:rPr lang="hr-HR" dirty="0" smtClean="0"/>
              <a:t>u suton kada </a:t>
            </a:r>
            <a:r>
              <a:rPr lang="hr-HR" dirty="0" smtClean="0">
                <a:solidFill>
                  <a:srgbClr val="00B0F0"/>
                </a:solidFill>
              </a:rPr>
              <a:t>se Suncu zacrvene obrazi </a:t>
            </a:r>
            <a:r>
              <a:rPr lang="hr-HR" dirty="0" smtClean="0"/>
              <a:t>i kada mu </a:t>
            </a:r>
            <a:r>
              <a:rPr lang="hr-HR" dirty="0" smtClean="0">
                <a:solidFill>
                  <a:srgbClr val="00B0F0"/>
                </a:solidFill>
              </a:rPr>
              <a:t>san padne na oči</a:t>
            </a:r>
            <a:r>
              <a:rPr lang="hr-HR" dirty="0" smtClean="0"/>
              <a:t>, ono se spusti iza otoka, a more </a:t>
            </a:r>
            <a:r>
              <a:rPr lang="hr-HR" dirty="0" smtClean="0">
                <a:solidFill>
                  <a:srgbClr val="00B0F0"/>
                </a:solidFill>
              </a:rPr>
              <a:t>se zacrveni, zažari </a:t>
            </a:r>
            <a:r>
              <a:rPr lang="hr-HR" dirty="0" smtClean="0"/>
              <a:t>i umiri svoje </a:t>
            </a:r>
            <a:r>
              <a:rPr lang="hr-HR" dirty="0" smtClean="0">
                <a:solidFill>
                  <a:schemeClr val="tx1"/>
                </a:solidFill>
              </a:rPr>
              <a:t>nemirne</a:t>
            </a:r>
            <a:r>
              <a:rPr lang="hr-HR" dirty="0" smtClean="0"/>
              <a:t> valiće.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 smtClean="0"/>
              <a:t>Češljugar </a:t>
            </a:r>
            <a:r>
              <a:rPr lang="hr-HR" dirty="0" smtClean="0">
                <a:solidFill>
                  <a:srgbClr val="00B0F0"/>
                </a:solidFill>
              </a:rPr>
              <a:t>zapjeva uspavanku moru </a:t>
            </a:r>
            <a:r>
              <a:rPr lang="hr-HR" dirty="0" smtClean="0"/>
              <a:t>i brodici kad pristane u luku.</a:t>
            </a:r>
          </a:p>
          <a:p>
            <a:pPr marL="0" indent="0">
              <a:lnSpc>
                <a:spcPct val="150000"/>
              </a:lnSpc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0429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92</TotalTime>
  <Words>359</Words>
  <Application>Microsoft Office PowerPoint</Application>
  <PresentationFormat>Prilagođeno</PresentationFormat>
  <Paragraphs>82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Droplet</vt:lpstr>
      <vt:lpstr>OPISIVANJE</vt:lpstr>
      <vt:lpstr>OPIS</vt:lpstr>
      <vt:lpstr>OPIS PROSTORA - VANJSKI PROSTOR                               - UNUTARNJI PROSTOR</vt:lpstr>
      <vt:lpstr>OPIS KRAJOLIKA</vt:lpstr>
      <vt:lpstr>OPIS KRAJOLIKA</vt:lpstr>
      <vt:lpstr>STVARAN OPIS KRAJOLIKA</vt:lpstr>
      <vt:lpstr>NA SLJEDEĆEM SLAJDU Pročitaj stvaran opis  morskog krajolika-tekst iz čitanke zlatna vrata 4,str. 160.</vt:lpstr>
      <vt:lpstr>Morska pučina, Jadranka Gegić</vt:lpstr>
      <vt:lpstr>   Uoči neke birane riječi i izraze koji obogaćuju opis.</vt:lpstr>
      <vt:lpstr>U OPISIVANJU KORISTIMO Plan opisa:</vt:lpstr>
      <vt:lpstr>ZADATAK: napiši stvaran opis NAŠEG grada                  PREMA FOTOGRAFIJI. </vt:lpstr>
      <vt:lpstr>  </vt:lpstr>
      <vt:lpstr>PowerPointova prezentacija</vt:lpstr>
      <vt:lpstr>(Prepiši u bilježnicu.)   Opisivanje</vt:lpstr>
      <vt:lpstr>NA SLJEDEĆEM SATU UPOZNAT ĆEMO SLIKOVIT OPIS KRAJOLIKA.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OPISIVANJE</dc:title>
  <dc:creator>ŠKOLA</dc:creator>
  <cp:lastModifiedBy>Korisnik</cp:lastModifiedBy>
  <cp:revision>16</cp:revision>
  <dcterms:created xsi:type="dcterms:W3CDTF">2020-05-12T20:59:36Z</dcterms:created>
  <dcterms:modified xsi:type="dcterms:W3CDTF">2020-06-02T18:57:31Z</dcterms:modified>
</cp:coreProperties>
</file>