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3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5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8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6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37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5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2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www.collinsdictionary.com/dictionary/english/a-level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s://dictionary.cambridge.org/dictionary/english/gcs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y.com/articles/What_is_the_Difference_Between_a_Certificate_Diploma_and_Degree.html" TargetMode="External"/><Relationship Id="rId5" Type="http://schemas.openxmlformats.org/officeDocument/2006/relationships/hyperlink" Target="http://projectbritain.com/education/terms.html" TargetMode="External"/><Relationship Id="rId10" Type="http://schemas.openxmlformats.org/officeDocument/2006/relationships/image" Target="../media/image36.jpeg"/><Relationship Id="rId4" Type="http://schemas.openxmlformats.org/officeDocument/2006/relationships/hyperlink" Target="https://en.wikipedia.org/wiki/SAT" TargetMode="External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01B240-2E2B-49E1-BDD7-543F80EE6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372980">
            <a:off x="2470066" y="2571582"/>
            <a:ext cx="6850472" cy="1731147"/>
          </a:xfrm>
        </p:spPr>
        <p:txBody>
          <a:bodyPr>
            <a:normAutofit/>
          </a:bodyPr>
          <a:lstStyle/>
          <a:p>
            <a:r>
              <a:rPr lang="hr-HR" sz="60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There’s</a:t>
            </a:r>
            <a:r>
              <a:rPr lang="hr-HR" sz="6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no time </a:t>
            </a:r>
            <a:r>
              <a:rPr lang="hr-HR" sz="60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like</a:t>
            </a:r>
            <a:r>
              <a:rPr lang="hr-HR" sz="6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r-HR" sz="6000" b="1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school</a:t>
            </a:r>
            <a:r>
              <a:rPr lang="hr-HR" sz="6000" b="1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 time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48F285D-81C7-4D3C-85D0-6FBDD813B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6178858"/>
            <a:ext cx="5990740" cy="399495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New Building Bridges 8, </a:t>
            </a:r>
            <a:r>
              <a:rPr lang="hr-HR" sz="2400" dirty="0" err="1">
                <a:latin typeface="Comic Sans MS" panose="030F0702030302020204" pitchFamily="66" charset="0"/>
              </a:rPr>
              <a:t>pages</a:t>
            </a:r>
            <a:r>
              <a:rPr lang="hr-HR" sz="2400" dirty="0">
                <a:latin typeface="Comic Sans MS" panose="030F0702030302020204" pitchFamily="66" charset="0"/>
              </a:rPr>
              <a:t> 132, 133</a:t>
            </a:r>
          </a:p>
        </p:txBody>
      </p:sp>
      <p:pic>
        <p:nvPicPr>
          <p:cNvPr id="4" name="Picture 8" descr="Geography of India - Home | Facebook">
            <a:extLst>
              <a:ext uri="{FF2B5EF4-FFF2-40B4-BE49-F238E27FC236}">
                <a16:creationId xmlns:a16="http://schemas.microsoft.com/office/drawing/2014/main" id="{90C358FF-591F-4386-8F8D-63B27089E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2" y="1012053"/>
            <a:ext cx="1937307" cy="19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new way of teaching maths in schools">
            <a:extLst>
              <a:ext uri="{FF2B5EF4-FFF2-40B4-BE49-F238E27FC236}">
                <a16:creationId xmlns:a16="http://schemas.microsoft.com/office/drawing/2014/main" id="{56BD4225-1CD3-47CF-99D3-AB58AD7E8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89" y="294005"/>
            <a:ext cx="1964194" cy="16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y School ROCKS | Mental Health Innovation Network">
            <a:extLst>
              <a:ext uri="{FF2B5EF4-FFF2-40B4-BE49-F238E27FC236}">
                <a16:creationId xmlns:a16="http://schemas.microsoft.com/office/drawing/2014/main" id="{281665BB-C098-451A-B725-DE3CCE43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2" y="3639844"/>
            <a:ext cx="2775916" cy="27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proving English Language Skills - Erasmus+ KA1 Teaching ...">
            <a:extLst>
              <a:ext uri="{FF2B5EF4-FFF2-40B4-BE49-F238E27FC236}">
                <a16:creationId xmlns:a16="http://schemas.microsoft.com/office/drawing/2014/main" id="{3F092DBC-3B3F-4CEE-82F7-696AB8CD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54" y="585926"/>
            <a:ext cx="3002913" cy="17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rt as a Tool of Evangelism – Ekklesia Magazine">
            <a:extLst>
              <a:ext uri="{FF2B5EF4-FFF2-40B4-BE49-F238E27FC236}">
                <a16:creationId xmlns:a16="http://schemas.microsoft.com/office/drawing/2014/main" id="{7212BFAC-B537-4678-94D7-D96269CE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82" y="1639244"/>
            <a:ext cx="1586077" cy="10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arlton Primary School - History">
            <a:extLst>
              <a:ext uri="{FF2B5EF4-FFF2-40B4-BE49-F238E27FC236}">
                <a16:creationId xmlns:a16="http://schemas.microsoft.com/office/drawing/2014/main" id="{03F8C7BF-E01D-49C7-B6D9-1638C246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15" y="4438836"/>
            <a:ext cx="2704396" cy="135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3 Most common examples of chemistry in everyday life - Manav Rachna">
            <a:extLst>
              <a:ext uri="{FF2B5EF4-FFF2-40B4-BE49-F238E27FC236}">
                <a16:creationId xmlns:a16="http://schemas.microsoft.com/office/drawing/2014/main" id="{911B271F-148A-4A30-AF92-66446730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7" y="210844"/>
            <a:ext cx="2355324" cy="117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Informatika VS Computer Science | Karijera i plaće 2020">
            <a:extLst>
              <a:ext uri="{FF2B5EF4-FFF2-40B4-BE49-F238E27FC236}">
                <a16:creationId xmlns:a16="http://schemas.microsoft.com/office/drawing/2014/main" id="{2D8EDB6D-B581-4C75-B876-A12DEA6D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60" y="435005"/>
            <a:ext cx="1750305" cy="17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ology Background Stock Illustration - Download Image Now - iStock">
            <a:extLst>
              <a:ext uri="{FF2B5EF4-FFF2-40B4-BE49-F238E27FC236}">
                <a16:creationId xmlns:a16="http://schemas.microsoft.com/office/drawing/2014/main" id="{F4E0C169-57BA-4DB0-B16E-FCE7C55C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7" y="3698290"/>
            <a:ext cx="2018514" cy="20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 Logo Sport Tennis Football Rugby Cricket Hockey KS3 Illustration">
            <a:extLst>
              <a:ext uri="{FF2B5EF4-FFF2-40B4-BE49-F238E27FC236}">
                <a16:creationId xmlns:a16="http://schemas.microsoft.com/office/drawing/2014/main" id="{B7F155BA-537D-4234-95B8-E6DFC125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27" y="4749553"/>
            <a:ext cx="2175864" cy="10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5B5FF4-4044-4EF1-AEE4-13606C4B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058333"/>
          </a:xfrm>
        </p:spPr>
        <p:txBody>
          <a:bodyPr/>
          <a:lstStyle/>
          <a:p>
            <a:pPr algn="ctr"/>
            <a:r>
              <a:rPr lang="hr-HR" sz="3200" dirty="0" err="1">
                <a:solidFill>
                  <a:schemeClr val="tx1"/>
                </a:solidFill>
              </a:rPr>
              <a:t>Goodye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and</a:t>
            </a:r>
            <a:r>
              <a:rPr lang="hr-HR" sz="3200" dirty="0">
                <a:solidFill>
                  <a:schemeClr val="tx1"/>
                </a:solidFill>
              </a:rPr>
              <a:t> I </a:t>
            </a:r>
            <a:r>
              <a:rPr lang="hr-HR" sz="3200" dirty="0" err="1">
                <a:solidFill>
                  <a:schemeClr val="tx1"/>
                </a:solidFill>
              </a:rPr>
              <a:t>hope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that</a:t>
            </a:r>
            <a:r>
              <a:rPr lang="hr-HR" sz="3200">
                <a:solidFill>
                  <a:schemeClr val="tx1"/>
                </a:solidFill>
              </a:rPr>
              <a:t> you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will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enrol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in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school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you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choose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br>
              <a:rPr lang="hr-HR" sz="3200" dirty="0">
                <a:solidFill>
                  <a:schemeClr val="tx1"/>
                </a:solidFill>
              </a:rPr>
            </a:br>
            <a:r>
              <a:rPr lang="hr-HR" sz="3200" dirty="0" err="1">
                <a:solidFill>
                  <a:schemeClr val="tx1"/>
                </a:solidFill>
              </a:rPr>
              <a:t>and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that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you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will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be</a:t>
            </a: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err="1">
                <a:solidFill>
                  <a:schemeClr val="tx1"/>
                </a:solidFill>
              </a:rPr>
              <a:t>happy</a:t>
            </a:r>
            <a:r>
              <a:rPr lang="hr-HR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5CBCCA-29CD-4EAE-940C-F8FCDDE54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7658" y="5477522"/>
            <a:ext cx="3932808" cy="559294"/>
          </a:xfrm>
        </p:spPr>
        <p:txBody>
          <a:bodyPr/>
          <a:lstStyle/>
          <a:p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tomorrow</a:t>
            </a:r>
            <a:r>
              <a:rPr lang="hr-HR" dirty="0"/>
              <a:t>!</a:t>
            </a:r>
          </a:p>
        </p:txBody>
      </p:sp>
      <p:pic>
        <p:nvPicPr>
          <p:cNvPr id="9218" name="Picture 2" descr="25 Best Back-to-School Quotes to Read Now - Sayings About ...">
            <a:extLst>
              <a:ext uri="{FF2B5EF4-FFF2-40B4-BE49-F238E27FC236}">
                <a16:creationId xmlns:a16="http://schemas.microsoft.com/office/drawing/2014/main" id="{7695C289-0F3E-4759-A159-3E4070BBC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29" y="185298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op 25 Education and Learning Quotes">
            <a:extLst>
              <a:ext uri="{FF2B5EF4-FFF2-40B4-BE49-F238E27FC236}">
                <a16:creationId xmlns:a16="http://schemas.microsoft.com/office/drawing/2014/main" id="{AEBE4363-D47B-4B60-A522-73D5CD6B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78" y="184410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Quotes about Education and poverty (59 quotes)">
            <a:extLst>
              <a:ext uri="{FF2B5EF4-FFF2-40B4-BE49-F238E27FC236}">
                <a16:creationId xmlns:a16="http://schemas.microsoft.com/office/drawing/2014/main" id="{E0F75941-EDFD-4157-9704-9823FB00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77" y="21354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11 Empowering Quotes About Education - Everything After Z by ...">
            <a:extLst>
              <a:ext uri="{FF2B5EF4-FFF2-40B4-BE49-F238E27FC236}">
                <a16:creationId xmlns:a16="http://schemas.microsoft.com/office/drawing/2014/main" id="{0B456F97-D3B2-489D-A870-8EE26117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47" y="4611025"/>
            <a:ext cx="2770758" cy="19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25 Motivational Success Quotes For Getting Educational Success ...">
            <a:extLst>
              <a:ext uri="{FF2B5EF4-FFF2-40B4-BE49-F238E27FC236}">
                <a16:creationId xmlns:a16="http://schemas.microsoft.com/office/drawing/2014/main" id="{F2943630-59B2-406F-B328-B3E65D2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72" y="1776459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25 Impressive and Smart Education Quotes on Importance of Learning">
            <a:extLst>
              <a:ext uri="{FF2B5EF4-FFF2-40B4-BE49-F238E27FC236}">
                <a16:creationId xmlns:a16="http://schemas.microsoft.com/office/drawing/2014/main" id="{07133DB9-A2F3-44F8-B03F-94C766F6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10" y="44436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80 Inspirational Education Quotes for Students and Teachers (2019 ...">
            <a:extLst>
              <a:ext uri="{FF2B5EF4-FFF2-40B4-BE49-F238E27FC236}">
                <a16:creationId xmlns:a16="http://schemas.microsoft.com/office/drawing/2014/main" id="{0AC3B87B-8243-4D1B-8C24-55D04EAC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0" y="399250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7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77106-AA30-4C4E-815C-7D2BB5C3D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4" y="177553"/>
            <a:ext cx="10941920" cy="1376039"/>
          </a:xfrm>
        </p:spPr>
        <p:txBody>
          <a:bodyPr/>
          <a:lstStyle/>
          <a:p>
            <a:pPr algn="ctr"/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Look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at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quotes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about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school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education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What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do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think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? Do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agree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or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disagree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with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000" dirty="0" err="1">
                <a:solidFill>
                  <a:schemeClr val="bg2">
                    <a:lumMod val="10000"/>
                  </a:schemeClr>
                </a:solidFill>
              </a:rPr>
              <a:t>them</a:t>
            </a:r>
            <a:r>
              <a:rPr lang="hr-HR" sz="4000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4" name="Picture 12" descr="The roots of #Education are bitter, but... - Uganda Technology and ...">
            <a:extLst>
              <a:ext uri="{FF2B5EF4-FFF2-40B4-BE49-F238E27FC236}">
                <a16:creationId xmlns:a16="http://schemas.microsoft.com/office/drawing/2014/main" id="{26070B26-4A8F-41D1-85EF-2B990B1E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6" y="1971536"/>
            <a:ext cx="3126708" cy="20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Geoffrey Holder quote: Education begins at home. You can't blame ...">
            <a:extLst>
              <a:ext uri="{FF2B5EF4-FFF2-40B4-BE49-F238E27FC236}">
                <a16:creationId xmlns:a16="http://schemas.microsoft.com/office/drawing/2014/main" id="{8859BBFE-278C-43DE-A6DF-193DE25A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0" y="4545368"/>
            <a:ext cx="3719744" cy="19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Kids Comp Camp. - Education is the most powerful weapon... | Facebook">
            <a:extLst>
              <a:ext uri="{FF2B5EF4-FFF2-40B4-BE49-F238E27FC236}">
                <a16:creationId xmlns:a16="http://schemas.microsoft.com/office/drawing/2014/main" id="{EFB09168-5A75-4C38-9DF1-A0E0A7C63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91" y="1771510"/>
            <a:ext cx="2515665" cy="25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Education's purpose is to replace an empty... - Quote">
            <a:extLst>
              <a:ext uri="{FF2B5EF4-FFF2-40B4-BE49-F238E27FC236}">
                <a16:creationId xmlns:a16="http://schemas.microsoft.com/office/drawing/2014/main" id="{63EB8E37-66AB-4DB6-B0A8-1A1987DD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84" y="4580876"/>
            <a:ext cx="3201602" cy="1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obert E. Lee - The education of a man is never completed...">
            <a:extLst>
              <a:ext uri="{FF2B5EF4-FFF2-40B4-BE49-F238E27FC236}">
                <a16:creationId xmlns:a16="http://schemas.microsoft.com/office/drawing/2014/main" id="{D621F339-3EEE-45A1-A4A7-380225B6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42" y="2254928"/>
            <a:ext cx="3816218" cy="16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Genius without education is like silver in the mine.">
            <a:extLst>
              <a:ext uri="{FF2B5EF4-FFF2-40B4-BE49-F238E27FC236}">
                <a16:creationId xmlns:a16="http://schemas.microsoft.com/office/drawing/2014/main" id="{3E28C1A5-3F1D-4AB2-BACB-B2F8AB12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80" y="4447713"/>
            <a:ext cx="4213118" cy="19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115C7-04F9-48D2-8E7E-8C24EAA1F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809758"/>
          </a:xfrm>
        </p:spPr>
        <p:txBody>
          <a:bodyPr/>
          <a:lstStyle/>
          <a:p>
            <a:pPr algn="ctr"/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How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much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do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you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know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about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education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in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UK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the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USA?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C6A8CB-FC33-4DB0-8571-A8910EBAE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1584" y="5983549"/>
            <a:ext cx="4039340" cy="488271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quiz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books</a:t>
            </a:r>
            <a:r>
              <a:rPr lang="hr-HR" dirty="0"/>
              <a:t>.</a:t>
            </a:r>
          </a:p>
        </p:txBody>
      </p:sp>
      <p:pic>
        <p:nvPicPr>
          <p:cNvPr id="4098" name="Picture 2" descr="King's College Saint Michaels | Age to enter a Boarding school in ...">
            <a:extLst>
              <a:ext uri="{FF2B5EF4-FFF2-40B4-BE49-F238E27FC236}">
                <a16:creationId xmlns:a16="http://schemas.microsoft.com/office/drawing/2014/main" id="{8F69B182-E4C1-48F3-83E1-1107B9BC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1" y="5343709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SA night high school football game theme | High school football ...">
            <a:extLst>
              <a:ext uri="{FF2B5EF4-FFF2-40B4-BE49-F238E27FC236}">
                <a16:creationId xmlns:a16="http://schemas.microsoft.com/office/drawing/2014/main" id="{E684B428-8DB3-436A-A964-AD1921DD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5" y="1621290"/>
            <a:ext cx="2414726" cy="24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ography Instruction, Grade 9, Middle School, USA - YouTube">
            <a:extLst>
              <a:ext uri="{FF2B5EF4-FFF2-40B4-BE49-F238E27FC236}">
                <a16:creationId xmlns:a16="http://schemas.microsoft.com/office/drawing/2014/main" id="{978C58CF-5CCE-429A-868C-B7C0769B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67" y="3785399"/>
            <a:ext cx="2571057" cy="19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ducation Usa On A White Background Stock Photo, Picture And ...">
            <a:extLst>
              <a:ext uri="{FF2B5EF4-FFF2-40B4-BE49-F238E27FC236}">
                <a16:creationId xmlns:a16="http://schemas.microsoft.com/office/drawing/2014/main" id="{9B8A353E-4F97-4170-B2CA-4140712E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19" y="1606859"/>
            <a:ext cx="2239577" cy="193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UK Education System Levels For International Students">
            <a:extLst>
              <a:ext uri="{FF2B5EF4-FFF2-40B4-BE49-F238E27FC236}">
                <a16:creationId xmlns:a16="http://schemas.microsoft.com/office/drawing/2014/main" id="{DC94F5C8-273D-4F20-AEF5-FD357253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25" y="1606858"/>
            <a:ext cx="2193009" cy="19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UK schools and tech industry urged to foster education revolution ...">
            <a:extLst>
              <a:ext uri="{FF2B5EF4-FFF2-40B4-BE49-F238E27FC236}">
                <a16:creationId xmlns:a16="http://schemas.microsoft.com/office/drawing/2014/main" id="{9FAA3D20-708D-42B0-8BCE-33BDB833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80" y="3658042"/>
            <a:ext cx="2662566" cy="15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igh-School Sports Aren't Killing Academics - The Atlantic">
            <a:extLst>
              <a:ext uri="{FF2B5EF4-FFF2-40B4-BE49-F238E27FC236}">
                <a16:creationId xmlns:a16="http://schemas.microsoft.com/office/drawing/2014/main" id="{B39E4D23-CE91-4735-B787-C3B47BB3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02" y="4643021"/>
            <a:ext cx="2819400" cy="16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Sport at Stamford - Stamford Endowed Schools">
            <a:extLst>
              <a:ext uri="{FF2B5EF4-FFF2-40B4-BE49-F238E27FC236}">
                <a16:creationId xmlns:a16="http://schemas.microsoft.com/office/drawing/2014/main" id="{3E8355C9-CC0B-4448-AD8B-8D71F5C4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1614058"/>
            <a:ext cx="2157505" cy="18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Southmoor Academy School Uniform - Southmoor Academy">
            <a:extLst>
              <a:ext uri="{FF2B5EF4-FFF2-40B4-BE49-F238E27FC236}">
                <a16:creationId xmlns:a16="http://schemas.microsoft.com/office/drawing/2014/main" id="{F40CE759-FFAC-4902-8A2F-2851E28C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2" y="3621489"/>
            <a:ext cx="2295295" cy="15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513D3-29D9-47A1-8AE6-34D0D3A51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525673"/>
          </a:xfrm>
        </p:spPr>
        <p:txBody>
          <a:bodyPr/>
          <a:lstStyle/>
          <a:p>
            <a:pPr algn="ctr"/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These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might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help</a:t>
            </a:r>
            <a:r>
              <a:rPr lang="hr-HR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hr-HR" sz="4800" dirty="0" err="1">
                <a:solidFill>
                  <a:schemeClr val="bg2">
                    <a:lumMod val="10000"/>
                  </a:schemeClr>
                </a:solidFill>
              </a:rPr>
              <a:t>you</a:t>
            </a:r>
            <a:endParaRPr lang="hr-HR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12" descr="https://img.buzzfeed.com/buzzfeed-static/static/2019-03/14/5/asset/buzzfeed-prod-web-03/sub-buzz-13361-1552556998-1.png?downsize=600:*&amp;output-format=auto&amp;output-quality=auto">
            <a:extLst>
              <a:ext uri="{FF2B5EF4-FFF2-40B4-BE49-F238E27FC236}">
                <a16:creationId xmlns:a16="http://schemas.microsoft.com/office/drawing/2014/main" id="{38D50913-5611-4F9C-96FF-8BBB159B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26" y="1899903"/>
            <a:ext cx="5562228" cy="44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invest in USA | The best indices for USA ETFs | justETF">
            <a:extLst>
              <a:ext uri="{FF2B5EF4-FFF2-40B4-BE49-F238E27FC236}">
                <a16:creationId xmlns:a16="http://schemas.microsoft.com/office/drawing/2014/main" id="{B524E5B5-0B7C-4685-8E8B-2C57527F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8" y="793396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live Garden offering photoshopped prom photos; breadstick ...">
            <a:extLst>
              <a:ext uri="{FF2B5EF4-FFF2-40B4-BE49-F238E27FC236}">
                <a16:creationId xmlns:a16="http://schemas.microsoft.com/office/drawing/2014/main" id="{23E3FE39-C056-482C-A113-B95AD183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3" y="48571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mazon.com: 2018 Houston Texans Cheerleaders Wall Calendar Made in ...">
            <a:extLst>
              <a:ext uri="{FF2B5EF4-FFF2-40B4-BE49-F238E27FC236}">
                <a16:creationId xmlns:a16="http://schemas.microsoft.com/office/drawing/2014/main" id="{32229FE9-BBB0-4D71-B82D-36B0BA67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2" y="2671162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ind out how you can make huge savings on school uniforms this ...">
            <a:extLst>
              <a:ext uri="{FF2B5EF4-FFF2-40B4-BE49-F238E27FC236}">
                <a16:creationId xmlns:a16="http://schemas.microsoft.com/office/drawing/2014/main" id="{FBE0651D-74C0-49A3-AFDF-10A7E75F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07" y="3276554"/>
            <a:ext cx="2480339" cy="16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aster's Degree Or Graduate Certificate?">
            <a:extLst>
              <a:ext uri="{FF2B5EF4-FFF2-40B4-BE49-F238E27FC236}">
                <a16:creationId xmlns:a16="http://schemas.microsoft.com/office/drawing/2014/main" id="{291A9672-58F9-40DE-A317-DF443734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97" y="5120083"/>
            <a:ext cx="2273978" cy="12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United Kingdom - IMPERIAL PATHWAYS">
            <a:extLst>
              <a:ext uri="{FF2B5EF4-FFF2-40B4-BE49-F238E27FC236}">
                <a16:creationId xmlns:a16="http://schemas.microsoft.com/office/drawing/2014/main" id="{7014A9EB-A2CC-4488-AAF1-C254E4B0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71" y="683856"/>
            <a:ext cx="1771927" cy="24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88BFD-ED50-492E-A77F-740A30131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484632"/>
            <a:ext cx="10782300" cy="4398264"/>
          </a:xfrm>
        </p:spPr>
        <p:txBody>
          <a:bodyPr/>
          <a:lstStyle/>
          <a:p>
            <a: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hr-HR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https://dictionary.cambridge.org/dictionary/english/gcse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https://www.collinsdictionary.com/dictionary/english/a-level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https://en.wikipedia.org/wiki/SAT</a:t>
            </a:r>
            <a:r>
              <a:rPr lang="hr-HR" sz="2800" dirty="0">
                <a:solidFill>
                  <a:schemeClr val="bg1"/>
                </a:solidFill>
              </a:rPr>
              <a:t/>
            </a:r>
            <a:br>
              <a:rPr lang="hr-HR" sz="2800" dirty="0">
                <a:solidFill>
                  <a:schemeClr val="bg1"/>
                </a:solidFill>
              </a:rPr>
            </a:br>
            <a:r>
              <a:rPr lang="hr-HR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http://projectbritain.com/education/terms.html</a:t>
            </a:r>
            <a:r>
              <a:rPr lang="hr-HR" sz="2800" dirty="0">
                <a:solidFill>
                  <a:schemeClr val="bg1"/>
                </a:solidFill>
              </a:rPr>
              <a:t/>
            </a:r>
            <a:br>
              <a:rPr lang="hr-HR" sz="2800" dirty="0">
                <a:solidFill>
                  <a:schemeClr val="bg1"/>
                </a:solidFill>
              </a:rPr>
            </a:br>
            <a:r>
              <a:rPr lang="hr-HR" sz="2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https://study.com/articles/What_is_the_Difference_Between_a_Certificate_Diploma_and_Degree.html</a:t>
            </a:r>
            <a:r>
              <a:rPr lang="hr-HR" sz="2800" dirty="0">
                <a:solidFill>
                  <a:schemeClr val="bg1"/>
                </a:solidFill>
              </a:rPr>
              <a:t/>
            </a:r>
            <a:br>
              <a:rPr lang="hr-HR" sz="2800" dirty="0">
                <a:solidFill>
                  <a:schemeClr val="bg1"/>
                </a:solidFill>
              </a:rPr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E5EECBA-C9B2-4FE5-98C7-A9715A1F94AF}"/>
              </a:ext>
            </a:extLst>
          </p:cNvPr>
          <p:cNvSpPr/>
          <p:nvPr/>
        </p:nvSpPr>
        <p:spPr>
          <a:xfrm>
            <a:off x="2176272" y="448056"/>
            <a:ext cx="8558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HERE </a:t>
            </a:r>
            <a:r>
              <a:rPr lang="en-US" sz="3200" b="1" dirty="0"/>
              <a:t>YOU CAN FIND </a:t>
            </a:r>
            <a:r>
              <a:rPr lang="hr-HR" sz="3200" b="1" dirty="0"/>
              <a:t>SOME </a:t>
            </a:r>
            <a:r>
              <a:rPr lang="en-US" sz="3200" b="1" dirty="0"/>
              <a:t>ANSWERS TO THE QUIZ </a:t>
            </a:r>
            <a:endParaRPr lang="hr-HR" sz="3200" b="1" dirty="0"/>
          </a:p>
        </p:txBody>
      </p:sp>
      <p:pic>
        <p:nvPicPr>
          <p:cNvPr id="2050" name="Picture 2" descr="Mogućnosti stipendiranja Sveučilišta Harvard 2020 |">
            <a:extLst>
              <a:ext uri="{FF2B5EF4-FFF2-40B4-BE49-F238E27FC236}">
                <a16:creationId xmlns:a16="http://schemas.microsoft.com/office/drawing/2014/main" id="{9A2CA459-967A-4C86-B74D-85C62732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47" y="4741441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ale Bulldogs Collegiate Pacific Banner | The Yale Bookstore">
            <a:extLst>
              <a:ext uri="{FF2B5EF4-FFF2-40B4-BE49-F238E27FC236}">
                <a16:creationId xmlns:a16="http://schemas.microsoft.com/office/drawing/2014/main" id="{152C957B-9727-4308-88BB-8E0A3E6C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41" y="3957314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UK vs US Higher Education System - The Global Scholars">
            <a:extLst>
              <a:ext uri="{FF2B5EF4-FFF2-40B4-BE49-F238E27FC236}">
                <a16:creationId xmlns:a16="http://schemas.microsoft.com/office/drawing/2014/main" id="{3E2F08A1-2546-47A1-903D-6140BFBF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19" y="4422606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ascinating Fun Facts about Eton College | Summer Boarding Courses">
            <a:extLst>
              <a:ext uri="{FF2B5EF4-FFF2-40B4-BE49-F238E27FC236}">
                <a16:creationId xmlns:a16="http://schemas.microsoft.com/office/drawing/2014/main" id="{3C7A880C-FA80-44E8-8A8B-DD72C055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0" y="4063525"/>
            <a:ext cx="1685325" cy="23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5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2FF9BC-38F4-49A2-A1CF-A3BBD21BB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372863"/>
            <a:ext cx="10782300" cy="1438182"/>
          </a:xfrm>
        </p:spPr>
        <p:txBody>
          <a:bodyPr/>
          <a:lstStyle/>
          <a:p>
            <a:pPr algn="ctr"/>
            <a:r>
              <a:rPr lang="hr-HR" sz="4800" b="1" dirty="0">
                <a:solidFill>
                  <a:schemeClr val="tx1"/>
                </a:solidFill>
              </a:rPr>
              <a:t>ETON – THE MOST FAMOUS PUBLIC SCHOOL IN THE WORLD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784303-8A6D-46AE-B546-5581DB441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2947386"/>
            <a:ext cx="9228201" cy="1109709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Listen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read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Eton</a:t>
            </a:r>
            <a:r>
              <a:rPr lang="hr-HR" dirty="0"/>
              <a:t>. Do </a:t>
            </a:r>
            <a:r>
              <a:rPr lang="hr-HR" dirty="0" err="1"/>
              <a:t>task</a:t>
            </a:r>
            <a:r>
              <a:rPr lang="hr-HR" dirty="0"/>
              <a:t> D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books</a:t>
            </a:r>
            <a:r>
              <a:rPr lang="hr-HR" dirty="0"/>
              <a:t>. </a:t>
            </a:r>
          </a:p>
          <a:p>
            <a:r>
              <a:rPr lang="hr-HR" sz="2400" dirty="0"/>
              <a:t>- u tekstu označite brojevima od 1-7 rečenicu/rečenice gdje se govori o traženom, npr. </a:t>
            </a:r>
            <a:r>
              <a:rPr lang="hr-HR" sz="2400" dirty="0" err="1"/>
              <a:t>Captain</a:t>
            </a:r>
            <a:r>
              <a:rPr lang="hr-HR" sz="2400" dirty="0"/>
              <a:t> </a:t>
            </a:r>
            <a:r>
              <a:rPr lang="hr-HR" sz="2400" dirty="0" err="1"/>
              <a:t>Hook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James Bond – 1 (</a:t>
            </a:r>
            <a:r>
              <a:rPr lang="hr-HR" sz="2400" dirty="0" err="1"/>
              <a:t>famous</a:t>
            </a:r>
            <a:r>
              <a:rPr lang="hr-HR" sz="2400" dirty="0"/>
              <a:t> Old </a:t>
            </a:r>
            <a:r>
              <a:rPr lang="hr-HR" sz="2400" dirty="0" err="1"/>
              <a:t>Etonians</a:t>
            </a:r>
            <a:r>
              <a:rPr lang="hr-HR" sz="2400" dirty="0"/>
              <a:t>)</a:t>
            </a:r>
          </a:p>
        </p:txBody>
      </p:sp>
      <p:pic>
        <p:nvPicPr>
          <p:cNvPr id="4" name="track57">
            <a:hlinkClick r:id="" action="ppaction://media"/>
            <a:extLst>
              <a:ext uri="{FF2B5EF4-FFF2-40B4-BE49-F238E27FC236}">
                <a16:creationId xmlns:a16="http://schemas.microsoft.com/office/drawing/2014/main" id="{7294CFA8-8A3E-4A4D-9177-5D026ABE6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9103" y="1376039"/>
            <a:ext cx="1396184" cy="1396184"/>
          </a:xfrm>
          <a:prstGeom prst="rect">
            <a:avLst/>
          </a:prstGeom>
        </p:spPr>
      </p:pic>
      <p:pic>
        <p:nvPicPr>
          <p:cNvPr id="6146" name="Picture 2" descr="TheWheelsOnTheClass: Eton college - A boarding school">
            <a:extLst>
              <a:ext uri="{FF2B5EF4-FFF2-40B4-BE49-F238E27FC236}">
                <a16:creationId xmlns:a16="http://schemas.microsoft.com/office/drawing/2014/main" id="{C4622F39-DCA6-4E06-8157-48ECB829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" y="4281421"/>
            <a:ext cx="3070424" cy="204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ton College gets 80% tax break while state schools are 'at ...">
            <a:extLst>
              <a:ext uri="{FF2B5EF4-FFF2-40B4-BE49-F238E27FC236}">
                <a16:creationId xmlns:a16="http://schemas.microsoft.com/office/drawing/2014/main" id="{D74D4F6B-462E-4A2C-ACAA-F02B7158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50" y="445488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hrewsbury School | Cricket">
            <a:extLst>
              <a:ext uri="{FF2B5EF4-FFF2-40B4-BE49-F238E27FC236}">
                <a16:creationId xmlns:a16="http://schemas.microsoft.com/office/drawing/2014/main" id="{E140080B-D30D-4C92-8BAA-9BF5B97E0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49" y="4261281"/>
            <a:ext cx="3822764" cy="19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sh Eton private schoolboys think it's 'COOL to be COMMON ...">
            <a:extLst>
              <a:ext uri="{FF2B5EF4-FFF2-40B4-BE49-F238E27FC236}">
                <a16:creationId xmlns:a16="http://schemas.microsoft.com/office/drawing/2014/main" id="{B2C822E5-4B77-41FD-BCB7-A5513967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384" y="1171852"/>
            <a:ext cx="2558502" cy="1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A446E4-65B3-49F6-B68A-66EB58A5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77554"/>
            <a:ext cx="10067455" cy="5007006"/>
          </a:xfrm>
        </p:spPr>
        <p:txBody>
          <a:bodyPr/>
          <a:lstStyle/>
          <a:p>
            <a:r>
              <a:rPr lang="hr-HR" sz="2800" b="1" dirty="0">
                <a:solidFill>
                  <a:schemeClr val="tx1"/>
                </a:solidFill>
              </a:rPr>
              <a:t>                                                                    F – </a:t>
            </a:r>
            <a:r>
              <a:rPr lang="hr-HR" sz="2800" b="1" dirty="0" err="1">
                <a:solidFill>
                  <a:schemeClr val="tx1"/>
                </a:solidFill>
              </a:rPr>
              <a:t>page</a:t>
            </a:r>
            <a:r>
              <a:rPr lang="hr-HR" sz="2800" b="1" dirty="0">
                <a:solidFill>
                  <a:schemeClr val="tx1"/>
                </a:solidFill>
              </a:rPr>
              <a:t> 134 </a:t>
            </a:r>
            <a:br>
              <a:rPr lang="hr-HR" sz="2800" b="1" dirty="0">
                <a:solidFill>
                  <a:schemeClr val="tx1"/>
                </a:solidFill>
              </a:rPr>
            </a:br>
            <a:r>
              <a:rPr lang="hr-HR" sz="2800" b="1" dirty="0">
                <a:solidFill>
                  <a:schemeClr val="tx1"/>
                </a:solidFill>
              </a:rPr>
              <a:t/>
            </a:r>
            <a:br>
              <a:rPr lang="hr-HR" sz="2800" b="1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Do </a:t>
            </a:r>
            <a:r>
              <a:rPr lang="hr-HR" sz="2800" dirty="0" err="1">
                <a:solidFill>
                  <a:schemeClr val="tx1"/>
                </a:solidFill>
              </a:rPr>
              <a:t>you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know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what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these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words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mean</a:t>
            </a:r>
            <a:r>
              <a:rPr lang="hr-HR" sz="2800" dirty="0">
                <a:solidFill>
                  <a:schemeClr val="tx1"/>
                </a:solidFill>
              </a:rPr>
              <a:t>? </a:t>
            </a:r>
            <a:r>
              <a:rPr lang="hr-HR" sz="2800" dirty="0" err="1">
                <a:solidFill>
                  <a:schemeClr val="tx1"/>
                </a:solidFill>
              </a:rPr>
              <a:t>Translate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them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in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your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notebook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and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answer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the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questions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in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your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notebooks</a:t>
            </a:r>
            <a:r>
              <a:rPr lang="hr-HR" sz="2800" dirty="0">
                <a:solidFill>
                  <a:schemeClr val="tx1"/>
                </a:solidFill>
              </a:rPr>
              <a:t>.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/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a </a:t>
            </a:r>
            <a:r>
              <a:rPr lang="hr-HR" sz="2800" dirty="0" err="1">
                <a:solidFill>
                  <a:schemeClr val="tx1"/>
                </a:solidFill>
              </a:rPr>
              <a:t>celebrity</a:t>
            </a:r>
            <a:r>
              <a:rPr lang="hr-HR" sz="2800" dirty="0">
                <a:solidFill>
                  <a:schemeClr val="tx1"/>
                </a:solidFill>
              </a:rPr>
              <a:t> = poznata osoba, ‘zvijezda’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dirty="0" err="1">
                <a:solidFill>
                  <a:schemeClr val="tx1"/>
                </a:solidFill>
              </a:rPr>
              <a:t>facility</a:t>
            </a:r>
            <a:r>
              <a:rPr lang="hr-HR" sz="2800" dirty="0">
                <a:solidFill>
                  <a:schemeClr val="tx1"/>
                </a:solidFill>
              </a:rPr>
              <a:t> = ustanova, postrojenje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to </a:t>
            </a:r>
            <a:r>
              <a:rPr lang="hr-HR" sz="2800" dirty="0" err="1">
                <a:solidFill>
                  <a:schemeClr val="tx1"/>
                </a:solidFill>
              </a:rPr>
              <a:t>attend</a:t>
            </a:r>
            <a:r>
              <a:rPr lang="hr-HR" sz="2800" dirty="0">
                <a:solidFill>
                  <a:schemeClr val="tx1"/>
                </a:solidFill>
              </a:rPr>
              <a:t> = pohađati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dirty="0" err="1">
                <a:solidFill>
                  <a:schemeClr val="tx1"/>
                </a:solidFill>
              </a:rPr>
              <a:t>prayers</a:t>
            </a:r>
            <a:r>
              <a:rPr lang="hr-HR" sz="2800" dirty="0">
                <a:solidFill>
                  <a:schemeClr val="tx1"/>
                </a:solidFill>
              </a:rPr>
              <a:t> = molitve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dirty="0" err="1">
                <a:solidFill>
                  <a:schemeClr val="tx1"/>
                </a:solidFill>
              </a:rPr>
              <a:t>homesick</a:t>
            </a:r>
            <a:r>
              <a:rPr lang="hr-HR" sz="2800" dirty="0">
                <a:solidFill>
                  <a:schemeClr val="tx1"/>
                </a:solidFill>
              </a:rPr>
              <a:t> = nostalgija za domom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to </a:t>
            </a:r>
            <a:r>
              <a:rPr lang="hr-HR" sz="2800" dirty="0" err="1">
                <a:solidFill>
                  <a:schemeClr val="tx1"/>
                </a:solidFill>
              </a:rPr>
              <a:t>enrol</a:t>
            </a:r>
            <a:r>
              <a:rPr lang="hr-HR" sz="2800" dirty="0">
                <a:solidFill>
                  <a:schemeClr val="tx1"/>
                </a:solidFill>
              </a:rPr>
              <a:t> = upisati se (u školu)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dirty="0" err="1">
                <a:solidFill>
                  <a:schemeClr val="tx1"/>
                </a:solidFill>
              </a:rPr>
              <a:t>an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entrance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>
                <a:solidFill>
                  <a:schemeClr val="tx1"/>
                </a:solidFill>
              </a:rPr>
              <a:t>exam</a:t>
            </a:r>
            <a:r>
              <a:rPr lang="hr-HR" sz="2800" dirty="0">
                <a:solidFill>
                  <a:schemeClr val="tx1"/>
                </a:solidFill>
              </a:rPr>
              <a:t> = prijemni ispit</a:t>
            </a:r>
            <a:br>
              <a:rPr lang="hr-HR" sz="2800" dirty="0">
                <a:solidFill>
                  <a:schemeClr val="tx1"/>
                </a:solidFill>
              </a:rPr>
            </a:br>
            <a:r>
              <a:rPr lang="hr-HR" sz="2800" dirty="0">
                <a:solidFill>
                  <a:schemeClr val="tx1"/>
                </a:solidFill>
              </a:rPr>
              <a:t>- </a:t>
            </a:r>
            <a:r>
              <a:rPr lang="hr-HR" sz="2800" dirty="0" err="1">
                <a:solidFill>
                  <a:schemeClr val="tx1"/>
                </a:solidFill>
              </a:rPr>
              <a:t>fabulous</a:t>
            </a:r>
            <a:r>
              <a:rPr lang="hr-HR" sz="2800" dirty="0">
                <a:solidFill>
                  <a:schemeClr val="tx1"/>
                </a:solidFill>
              </a:rPr>
              <a:t> = sjajno, odlično</a:t>
            </a:r>
            <a:br>
              <a:rPr lang="hr-HR" sz="2800" dirty="0">
                <a:solidFill>
                  <a:schemeClr val="tx1"/>
                </a:solidFill>
              </a:rPr>
            </a:b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Ambedkar University Delhi MBA Entrance Test 2016">
            <a:extLst>
              <a:ext uri="{FF2B5EF4-FFF2-40B4-BE49-F238E27FC236}">
                <a16:creationId xmlns:a16="http://schemas.microsoft.com/office/drawing/2014/main" id="{8BC95E6F-9281-48BF-B376-6BA708944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85" y="457163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 Powerful Friday Prayer to Start Your Weekend Off Well">
            <a:extLst>
              <a:ext uri="{FF2B5EF4-FFF2-40B4-BE49-F238E27FC236}">
                <a16:creationId xmlns:a16="http://schemas.microsoft.com/office/drawing/2014/main" id="{5EE7FDD9-B5DA-4600-9321-1080D132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93" y="4956791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elebrity • - Home | Facebook">
            <a:extLst>
              <a:ext uri="{FF2B5EF4-FFF2-40B4-BE49-F238E27FC236}">
                <a16:creationId xmlns:a16="http://schemas.microsoft.com/office/drawing/2014/main" id="{CABC1D52-6BF5-47AD-B5D2-625557CF9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96" y="1940188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oping with Homesickness in College | Homesick quotes, College ...">
            <a:extLst>
              <a:ext uri="{FF2B5EF4-FFF2-40B4-BE49-F238E27FC236}">
                <a16:creationId xmlns:a16="http://schemas.microsoft.com/office/drawing/2014/main" id="{FD18A4EF-653A-4A1C-9B71-36A461AA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01" y="1613286"/>
            <a:ext cx="1743075" cy="25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ow to Deal with Homesickness After Moving | Moving.com">
            <a:extLst>
              <a:ext uri="{FF2B5EF4-FFF2-40B4-BE49-F238E27FC236}">
                <a16:creationId xmlns:a16="http://schemas.microsoft.com/office/drawing/2014/main" id="{F90B5C99-0269-45EC-9D13-E4CE6B08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49" y="354288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7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CE103-C3D9-42E0-AB76-3933C1CB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361" y="408374"/>
            <a:ext cx="4350058" cy="745724"/>
          </a:xfrm>
        </p:spPr>
        <p:txBody>
          <a:bodyPr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HOMEWORK – </a:t>
            </a:r>
            <a:r>
              <a:rPr lang="hr-HR" sz="2800" b="1" dirty="0" err="1">
                <a:solidFill>
                  <a:schemeClr val="tx1"/>
                </a:solidFill>
              </a:rPr>
              <a:t>task</a:t>
            </a:r>
            <a:r>
              <a:rPr lang="hr-HR" sz="2800" b="1" dirty="0">
                <a:solidFill>
                  <a:schemeClr val="tx1"/>
                </a:solidFill>
              </a:rPr>
              <a:t> G, </a:t>
            </a:r>
            <a:r>
              <a:rPr lang="hr-HR" sz="2800" b="1" dirty="0" err="1">
                <a:solidFill>
                  <a:schemeClr val="tx1"/>
                </a:solidFill>
              </a:rPr>
              <a:t>page</a:t>
            </a:r>
            <a:r>
              <a:rPr lang="hr-HR" sz="2800" b="1" dirty="0">
                <a:solidFill>
                  <a:schemeClr val="tx1"/>
                </a:solidFill>
              </a:rPr>
              <a:t> 134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D5720E-3323-44B7-B30B-B42D3047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1606858"/>
            <a:ext cx="9497420" cy="4245938"/>
          </a:xfrm>
        </p:spPr>
        <p:txBody>
          <a:bodyPr/>
          <a:lstStyle/>
          <a:p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thought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future </a:t>
            </a:r>
            <a:r>
              <a:rPr lang="hr-HR" dirty="0" err="1"/>
              <a:t>education</a:t>
            </a:r>
            <a:r>
              <a:rPr lang="hr-HR" dirty="0"/>
              <a:t>?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notebooks</a:t>
            </a:r>
            <a:r>
              <a:rPr lang="hr-HR" dirty="0"/>
              <a:t>. Do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tomorrow</a:t>
            </a:r>
            <a:r>
              <a:rPr lang="hr-HR" dirty="0"/>
              <a:t> (</a:t>
            </a:r>
            <a:r>
              <a:rPr lang="hr-HR" dirty="0" err="1"/>
              <a:t>we’ll</a:t>
            </a:r>
            <a:r>
              <a:rPr lang="hr-HR" dirty="0"/>
              <a:t> </a:t>
            </a:r>
            <a:r>
              <a:rPr lang="hr-HR" dirty="0" err="1"/>
              <a:t>see</a:t>
            </a:r>
            <a:r>
              <a:rPr lang="hr-HR" dirty="0"/>
              <a:t>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on </a:t>
            </a:r>
            <a:r>
              <a:rPr lang="hr-HR" dirty="0" err="1"/>
              <a:t>Teams</a:t>
            </a:r>
            <a:r>
              <a:rPr lang="hr-HR" dirty="0"/>
              <a:t> at 11 </a:t>
            </a:r>
            <a:r>
              <a:rPr lang="hr-HR" dirty="0" err="1"/>
              <a:t>o’clock</a:t>
            </a:r>
            <a:r>
              <a:rPr lang="hr-HR" dirty="0"/>
              <a:t>)</a:t>
            </a:r>
          </a:p>
          <a:p>
            <a:r>
              <a:rPr lang="hr-HR" sz="2400" b="1" dirty="0"/>
              <a:t>New </a:t>
            </a:r>
            <a:r>
              <a:rPr lang="hr-HR" sz="2400" b="1" dirty="0" err="1"/>
              <a:t>words</a:t>
            </a:r>
            <a:r>
              <a:rPr lang="hr-HR" sz="2400" b="1" dirty="0"/>
              <a:t>: </a:t>
            </a:r>
          </a:p>
          <a:p>
            <a:r>
              <a:rPr lang="hr-HR" sz="2400" dirty="0" err="1"/>
              <a:t>apply</a:t>
            </a:r>
            <a:r>
              <a:rPr lang="hr-HR" sz="2400" dirty="0"/>
              <a:t> for – prijaviti se za (školu)</a:t>
            </a:r>
          </a:p>
          <a:p>
            <a:r>
              <a:rPr lang="hr-HR" sz="2400" dirty="0"/>
              <a:t>a </a:t>
            </a:r>
            <a:r>
              <a:rPr lang="hr-HR" sz="2400" dirty="0" err="1"/>
              <a:t>careers</a:t>
            </a:r>
            <a:r>
              <a:rPr lang="hr-HR" sz="2400" dirty="0"/>
              <a:t> </a:t>
            </a:r>
            <a:r>
              <a:rPr lang="hr-HR" sz="2400" dirty="0" err="1"/>
              <a:t>advisor</a:t>
            </a:r>
            <a:r>
              <a:rPr lang="hr-HR" sz="2400" dirty="0"/>
              <a:t> – savjetnik za zanimanje, karijeru</a:t>
            </a:r>
          </a:p>
          <a:p>
            <a:r>
              <a:rPr lang="hr-HR" sz="2400" dirty="0" err="1"/>
              <a:t>enrol</a:t>
            </a:r>
            <a:r>
              <a:rPr lang="hr-HR" sz="2400" dirty="0"/>
              <a:t> – upisati se</a:t>
            </a:r>
          </a:p>
          <a:p>
            <a:r>
              <a:rPr lang="hr-HR" sz="2400" dirty="0"/>
              <a:t>a </a:t>
            </a:r>
            <a:r>
              <a:rPr lang="hr-HR" sz="2400" dirty="0" err="1"/>
              <a:t>well-paid</a:t>
            </a:r>
            <a:r>
              <a:rPr lang="hr-HR" sz="2400" dirty="0"/>
              <a:t> </a:t>
            </a:r>
            <a:r>
              <a:rPr lang="hr-HR" sz="2400" dirty="0" err="1"/>
              <a:t>job</a:t>
            </a:r>
            <a:r>
              <a:rPr lang="hr-HR" sz="2400" dirty="0"/>
              <a:t> – dobro plaćeni posao</a:t>
            </a:r>
          </a:p>
          <a:p>
            <a:r>
              <a:rPr lang="hr-HR" sz="2400" dirty="0" err="1"/>
              <a:t>grammar</a:t>
            </a:r>
            <a:r>
              <a:rPr lang="hr-HR" sz="2400" dirty="0"/>
              <a:t> </a:t>
            </a:r>
            <a:r>
              <a:rPr lang="hr-HR" sz="2400" dirty="0" err="1"/>
              <a:t>schools</a:t>
            </a:r>
            <a:r>
              <a:rPr lang="hr-HR" sz="2400" dirty="0"/>
              <a:t> - gimnazije</a:t>
            </a:r>
          </a:p>
          <a:p>
            <a:endParaRPr lang="hr-HR" sz="2400" dirty="0"/>
          </a:p>
        </p:txBody>
      </p:sp>
      <p:pic>
        <p:nvPicPr>
          <p:cNvPr id="8194" name="Picture 2" descr="How to Become a Career Counselor or Adviser? - WiseStep">
            <a:extLst>
              <a:ext uri="{FF2B5EF4-FFF2-40B4-BE49-F238E27FC236}">
                <a16:creationId xmlns:a16="http://schemas.microsoft.com/office/drawing/2014/main" id="{4F6457CE-4ADD-4419-A8DE-1D1F430A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40" y="3057251"/>
            <a:ext cx="3268508" cy="170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w to choose the Best Schools for Expats in Gurgaon - GD Goenka ...">
            <a:extLst>
              <a:ext uri="{FF2B5EF4-FFF2-40B4-BE49-F238E27FC236}">
                <a16:creationId xmlns:a16="http://schemas.microsoft.com/office/drawing/2014/main" id="{F2E39FDC-DFA2-47B1-8617-D1EF4B35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45" y="4972190"/>
            <a:ext cx="2516137" cy="16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Which, When and How Many? How to Choose High School Courses ...">
            <a:extLst>
              <a:ext uri="{FF2B5EF4-FFF2-40B4-BE49-F238E27FC236}">
                <a16:creationId xmlns:a16="http://schemas.microsoft.com/office/drawing/2014/main" id="{B18FB9EC-2D4A-44B6-9C78-819E6D4B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8" y="4950318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4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52226-06FA-4395-BEC4-4CB97D4F0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518" y="770467"/>
            <a:ext cx="8513686" cy="676593"/>
          </a:xfrm>
        </p:spPr>
        <p:txBody>
          <a:bodyPr/>
          <a:lstStyle/>
          <a:p>
            <a:r>
              <a:rPr lang="hr-HR" sz="4000" b="1" dirty="0" err="1">
                <a:solidFill>
                  <a:schemeClr val="tx1"/>
                </a:solidFill>
              </a:rPr>
              <a:t>Homework</a:t>
            </a:r>
            <a:r>
              <a:rPr lang="hr-HR" sz="4000" dirty="0">
                <a:solidFill>
                  <a:schemeClr val="tx1"/>
                </a:solidFill>
              </a:rPr>
              <a:t> – </a:t>
            </a:r>
            <a:r>
              <a:rPr lang="hr-HR" sz="4000" dirty="0" err="1">
                <a:solidFill>
                  <a:schemeClr val="tx1"/>
                </a:solidFill>
              </a:rPr>
              <a:t>workbook</a:t>
            </a:r>
            <a:r>
              <a:rPr lang="hr-HR" sz="4000" dirty="0">
                <a:solidFill>
                  <a:schemeClr val="tx1"/>
                </a:solidFill>
              </a:rPr>
              <a:t>, </a:t>
            </a:r>
            <a:r>
              <a:rPr lang="hr-HR" sz="4000" dirty="0" err="1">
                <a:solidFill>
                  <a:schemeClr val="tx1"/>
                </a:solidFill>
              </a:rPr>
              <a:t>pages</a:t>
            </a:r>
            <a:r>
              <a:rPr lang="hr-HR" sz="4000" dirty="0">
                <a:solidFill>
                  <a:schemeClr val="tx1"/>
                </a:solidFill>
              </a:rPr>
              <a:t> 125 </a:t>
            </a:r>
            <a:r>
              <a:rPr lang="hr-HR" sz="4000" dirty="0" err="1">
                <a:solidFill>
                  <a:schemeClr val="tx1"/>
                </a:solidFill>
              </a:rPr>
              <a:t>and</a:t>
            </a:r>
            <a:r>
              <a:rPr lang="hr-HR" sz="4000" dirty="0">
                <a:solidFill>
                  <a:schemeClr val="tx1"/>
                </a:solidFill>
              </a:rPr>
              <a:t> 126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2AF45C1-8EB1-4C4D-B3E0-A06BF528B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1713390"/>
            <a:ext cx="9228201" cy="4139406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/>
              <a:t>Answer</a:t>
            </a:r>
            <a:r>
              <a:rPr lang="hr-HR" u="sng" dirty="0"/>
              <a:t>s to </a:t>
            </a:r>
            <a:r>
              <a:rPr lang="hr-HR" u="sng" dirty="0" err="1"/>
              <a:t>the</a:t>
            </a:r>
            <a:r>
              <a:rPr lang="hr-HR" u="sng" dirty="0"/>
              <a:t> </a:t>
            </a:r>
            <a:r>
              <a:rPr lang="hr-HR" u="sng" dirty="0" err="1"/>
              <a:t>quiz</a:t>
            </a:r>
            <a:r>
              <a:rPr lang="hr-HR" u="sng" dirty="0"/>
              <a:t> How </a:t>
            </a:r>
            <a:r>
              <a:rPr lang="hr-HR" u="sng" dirty="0" err="1"/>
              <a:t>much</a:t>
            </a:r>
            <a:r>
              <a:rPr lang="hr-HR" u="sng" dirty="0"/>
              <a:t> do </a:t>
            </a:r>
            <a:r>
              <a:rPr lang="hr-HR" u="sng" dirty="0" err="1"/>
              <a:t>you</a:t>
            </a:r>
            <a:r>
              <a:rPr lang="hr-HR" u="sng" dirty="0"/>
              <a:t> </a:t>
            </a:r>
            <a:r>
              <a:rPr lang="hr-HR" u="sng" dirty="0" err="1"/>
              <a:t>know</a:t>
            </a:r>
            <a:r>
              <a:rPr lang="hr-HR" u="sng" dirty="0"/>
              <a:t> </a:t>
            </a:r>
            <a:r>
              <a:rPr lang="hr-HR" u="sng" dirty="0" err="1"/>
              <a:t>about</a:t>
            </a:r>
            <a:r>
              <a:rPr lang="hr-HR" u="sng" dirty="0"/>
              <a:t> </a:t>
            </a:r>
            <a:r>
              <a:rPr lang="hr-HR" u="sng" dirty="0" err="1"/>
              <a:t>education</a:t>
            </a:r>
            <a:r>
              <a:rPr lang="hr-HR" u="sng" dirty="0"/>
              <a:t> </a:t>
            </a:r>
            <a:r>
              <a:rPr lang="hr-HR" u="sng" dirty="0" err="1"/>
              <a:t>in</a:t>
            </a:r>
            <a:r>
              <a:rPr lang="hr-HR" u="sng" dirty="0"/>
              <a:t> </a:t>
            </a:r>
            <a:r>
              <a:rPr lang="hr-HR" u="sng" dirty="0" err="1"/>
              <a:t>the</a:t>
            </a:r>
            <a:r>
              <a:rPr lang="hr-HR" u="sng" dirty="0"/>
              <a:t> UK </a:t>
            </a:r>
            <a:r>
              <a:rPr lang="hr-HR" u="sng" dirty="0" err="1"/>
              <a:t>and</a:t>
            </a:r>
            <a:r>
              <a:rPr lang="hr-HR" u="sng" dirty="0"/>
              <a:t> </a:t>
            </a:r>
            <a:r>
              <a:rPr lang="hr-HR" u="sng" dirty="0" err="1"/>
              <a:t>the</a:t>
            </a:r>
            <a:r>
              <a:rPr lang="hr-HR" u="sng" dirty="0"/>
              <a:t> USA</a:t>
            </a:r>
          </a:p>
          <a:p>
            <a:r>
              <a:rPr lang="en-US" dirty="0"/>
              <a:t>1 A GCSEs</a:t>
            </a:r>
            <a:r>
              <a:rPr lang="hr-HR" dirty="0"/>
              <a:t>; B</a:t>
            </a:r>
            <a:r>
              <a:rPr lang="en-US" dirty="0"/>
              <a:t> A levels</a:t>
            </a:r>
            <a:r>
              <a:rPr lang="hr-HR" dirty="0"/>
              <a:t>; </a:t>
            </a:r>
            <a:r>
              <a:rPr lang="en-US" dirty="0"/>
              <a:t>C SATs </a:t>
            </a:r>
            <a:endParaRPr lang="hr-HR" dirty="0"/>
          </a:p>
          <a:p>
            <a:r>
              <a:rPr lang="en-US" dirty="0"/>
              <a:t>2 C </a:t>
            </a:r>
            <a:endParaRPr lang="hr-HR" dirty="0"/>
          </a:p>
          <a:p>
            <a:r>
              <a:rPr lang="en-US" dirty="0"/>
              <a:t>3 T </a:t>
            </a:r>
            <a:endParaRPr lang="hr-HR" dirty="0"/>
          </a:p>
          <a:p>
            <a:r>
              <a:rPr lang="en-US" dirty="0"/>
              <a:t>4 T </a:t>
            </a:r>
            <a:endParaRPr lang="hr-HR" dirty="0"/>
          </a:p>
          <a:p>
            <a:r>
              <a:rPr lang="en-US" dirty="0"/>
              <a:t>5 T </a:t>
            </a:r>
            <a:endParaRPr lang="hr-HR" dirty="0"/>
          </a:p>
          <a:p>
            <a:r>
              <a:rPr lang="en-US" dirty="0"/>
              <a:t>6 C </a:t>
            </a:r>
            <a:endParaRPr lang="hr-HR" dirty="0"/>
          </a:p>
          <a:p>
            <a:r>
              <a:rPr lang="en-US" dirty="0"/>
              <a:t>7 B </a:t>
            </a:r>
            <a:endParaRPr lang="hr-HR" dirty="0"/>
          </a:p>
          <a:p>
            <a:r>
              <a:rPr lang="en-US" dirty="0"/>
              <a:t>8 A </a:t>
            </a:r>
            <a:endParaRPr lang="hr-HR" dirty="0"/>
          </a:p>
          <a:p>
            <a:r>
              <a:rPr lang="en-US" dirty="0"/>
              <a:t>9 B </a:t>
            </a:r>
            <a:endParaRPr lang="hr-HR" dirty="0"/>
          </a:p>
          <a:p>
            <a:r>
              <a:rPr lang="en-US" dirty="0"/>
              <a:t>10 B </a:t>
            </a:r>
            <a:endParaRPr lang="hr-HR" dirty="0"/>
          </a:p>
        </p:txBody>
      </p:sp>
      <p:pic>
        <p:nvPicPr>
          <p:cNvPr id="10248" name="Picture 8" descr="Pixilart - Corgi Meme #4 uploaded by Dutch">
            <a:extLst>
              <a:ext uri="{FF2B5EF4-FFF2-40B4-BE49-F238E27FC236}">
                <a16:creationId xmlns:a16="http://schemas.microsoft.com/office/drawing/2014/main" id="{826EDF2B-9798-4F0B-86EC-FBF8378D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00" y="3735057"/>
            <a:ext cx="3308411" cy="22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OLHeaven.com | Please! No more homework!">
            <a:extLst>
              <a:ext uri="{FF2B5EF4-FFF2-40B4-BE49-F238E27FC236}">
                <a16:creationId xmlns:a16="http://schemas.microsoft.com/office/drawing/2014/main" id="{40EEB41B-B026-4732-BFDC-C6923CEA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04" y="3552757"/>
            <a:ext cx="3989033" cy="27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sko">
  <a:themeElements>
    <a:clrScheme name="Gradsk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Gradsko</Template>
  <TotalTime>488</TotalTime>
  <Words>244</Words>
  <Application>Microsoft Office PowerPoint</Application>
  <PresentationFormat>Široki zaslon</PresentationFormat>
  <Paragraphs>34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 Light</vt:lpstr>
      <vt:lpstr>Comic Sans MS</vt:lpstr>
      <vt:lpstr>Gradsko</vt:lpstr>
      <vt:lpstr>There’s no time like school time</vt:lpstr>
      <vt:lpstr>Look at the quotes about school and education. What do you think? Do you agree or disagree with them?</vt:lpstr>
      <vt:lpstr>How much do you know about education in the UK and the USA?</vt:lpstr>
      <vt:lpstr>These might help you</vt:lpstr>
      <vt:lpstr>    https://dictionary.cambridge.org/dictionary/english/gcse https://www.collinsdictionary.com/dictionary/english/a-level https://en.wikipedia.org/wiki/SAT http://projectbritain.com/education/terms.html https://study.com/articles/What_is_the_Difference_Between_a_Certificate_Diploma_and_Degree.html   </vt:lpstr>
      <vt:lpstr>ETON – THE MOST FAMOUS PUBLIC SCHOOL IN THE WORLD</vt:lpstr>
      <vt:lpstr>                                                                    F – page 134   Do you know what these words mean? Translate them in your notebook and answer the questions in your notebooks.  - a celebrity = poznata osoba, ‘zvijezda’ - facility = ustanova, postrojenje - to attend = pohađati - prayers = molitve - homesick = nostalgija za domom - to enrol = upisati se (u školu) - an entrance exam = prijemni ispit - fabulous = sjajno, odlično </vt:lpstr>
      <vt:lpstr>HOMEWORK – task G, page 134</vt:lpstr>
      <vt:lpstr>Homework – workbook, pages 125 and 126</vt:lpstr>
      <vt:lpstr>Goodye and I hope that you will enrol in school you choose  and that you will be happy.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no time like school time</dc:title>
  <dc:creator>Korisnik</dc:creator>
  <cp:lastModifiedBy>Korisnik</cp:lastModifiedBy>
  <cp:revision>26</cp:revision>
  <dcterms:created xsi:type="dcterms:W3CDTF">2020-05-20T13:53:35Z</dcterms:created>
  <dcterms:modified xsi:type="dcterms:W3CDTF">2020-05-31T11:43:18Z</dcterms:modified>
</cp:coreProperties>
</file>